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311" r:id="rId2"/>
    <p:sldId id="316" r:id="rId3"/>
    <p:sldId id="519" r:id="rId4"/>
    <p:sldId id="312" r:id="rId5"/>
    <p:sldId id="315" r:id="rId6"/>
    <p:sldId id="318" r:id="rId7"/>
    <p:sldId id="340" r:id="rId8"/>
    <p:sldId id="319" r:id="rId9"/>
    <p:sldId id="362" r:id="rId10"/>
    <p:sldId id="520" r:id="rId11"/>
    <p:sldId id="326" r:id="rId12"/>
    <p:sldId id="537" r:id="rId13"/>
    <p:sldId id="328" r:id="rId14"/>
    <p:sldId id="343" r:id="rId15"/>
    <p:sldId id="534" r:id="rId16"/>
    <p:sldId id="522" r:id="rId17"/>
    <p:sldId id="509" r:id="rId18"/>
    <p:sldId id="342" r:id="rId19"/>
    <p:sldId id="523" r:id="rId20"/>
    <p:sldId id="539" r:id="rId21"/>
    <p:sldId id="510" r:id="rId22"/>
    <p:sldId id="344" r:id="rId23"/>
    <p:sldId id="511" r:id="rId24"/>
    <p:sldId id="506" r:id="rId25"/>
    <p:sldId id="346" r:id="rId26"/>
    <p:sldId id="512" r:id="rId27"/>
    <p:sldId id="501" r:id="rId28"/>
    <p:sldId id="366" r:id="rId29"/>
    <p:sldId id="459" r:id="rId30"/>
    <p:sldId id="321" r:id="rId31"/>
    <p:sldId id="356" r:id="rId32"/>
    <p:sldId id="353" r:id="rId33"/>
    <p:sldId id="322" r:id="rId34"/>
    <p:sldId id="543" r:id="rId35"/>
    <p:sldId id="323" r:id="rId36"/>
    <p:sldId id="465" r:id="rId37"/>
    <p:sldId id="466" r:id="rId38"/>
    <p:sldId id="460" r:id="rId39"/>
    <p:sldId id="464" r:id="rId40"/>
    <p:sldId id="540" r:id="rId41"/>
    <p:sldId id="541" r:id="rId42"/>
    <p:sldId id="332" r:id="rId43"/>
    <p:sldId id="526" r:id="rId44"/>
    <p:sldId id="363" r:id="rId45"/>
    <p:sldId id="335" r:id="rId46"/>
    <p:sldId id="336" r:id="rId47"/>
    <p:sldId id="359" r:id="rId48"/>
    <p:sldId id="364" r:id="rId49"/>
    <p:sldId id="333" r:id="rId50"/>
    <p:sldId id="377" r:id="rId51"/>
    <p:sldId id="360" r:id="rId52"/>
    <p:sldId id="542" r:id="rId53"/>
    <p:sldId id="527" r:id="rId54"/>
    <p:sldId id="347" r:id="rId55"/>
    <p:sldId id="348" r:id="rId56"/>
    <p:sldId id="355" r:id="rId57"/>
    <p:sldId id="361" r:id="rId58"/>
    <p:sldId id="365" r:id="rId59"/>
    <p:sldId id="339" r:id="rId60"/>
    <p:sldId id="350" r:id="rId61"/>
    <p:sldId id="352" r:id="rId62"/>
    <p:sldId id="317" r:id="rId63"/>
    <p:sldId id="502" r:id="rId64"/>
    <p:sldId id="371" r:id="rId65"/>
    <p:sldId id="372" r:id="rId66"/>
    <p:sldId id="375" r:id="rId67"/>
    <p:sldId id="374" r:id="rId68"/>
    <p:sldId id="553" r:id="rId69"/>
    <p:sldId id="538" r:id="rId70"/>
    <p:sldId id="368" r:id="rId71"/>
    <p:sldId id="381" r:id="rId72"/>
    <p:sldId id="468" r:id="rId73"/>
    <p:sldId id="471" r:id="rId74"/>
    <p:sldId id="500" r:id="rId75"/>
    <p:sldId id="472" r:id="rId76"/>
    <p:sldId id="304" r:id="rId77"/>
    <p:sldId id="329" r:id="rId78"/>
    <p:sldId id="529" r:id="rId79"/>
    <p:sldId id="463" r:id="rId80"/>
    <p:sldId id="380" r:id="rId81"/>
    <p:sldId id="379" r:id="rId82"/>
    <p:sldId id="427" r:id="rId83"/>
    <p:sldId id="394" r:id="rId84"/>
    <p:sldId id="530" r:id="rId85"/>
    <p:sldId id="505" r:id="rId86"/>
    <p:sldId id="507" r:id="rId87"/>
    <p:sldId id="395" r:id="rId8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Myriad Roman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Myriad Roman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Myriad Roman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Myriad Roman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Myriad Roman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Myriad Roman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Myriad Roman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Myriad Roman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Myriad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 autoAdjust="0"/>
    <p:restoredTop sz="91918" autoAdjust="0"/>
  </p:normalViewPr>
  <p:slideViewPr>
    <p:cSldViewPr showGuides="1">
      <p:cViewPr varScale="1">
        <p:scale>
          <a:sx n="98" d="100"/>
          <a:sy n="98" d="100"/>
        </p:scale>
        <p:origin x="18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61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Russo" userId="4c9de41a33149ce8" providerId="LiveId" clId="{C80B2446-79FD-445A-895E-4457AFAF103C}"/>
    <pc:docChg chg="delSld">
      <pc:chgData name="Mario Russo" userId="4c9de41a33149ce8" providerId="LiveId" clId="{C80B2446-79FD-445A-895E-4457AFAF103C}" dt="2020-04-08T08:35:51.429" v="1" actId="2696"/>
      <pc:docMkLst>
        <pc:docMk/>
      </pc:docMkLst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309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384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386"/>
        </pc:sldMkLst>
      </pc:sldChg>
      <pc:sldChg chg="del">
        <pc:chgData name="Mario Russo" userId="4c9de41a33149ce8" providerId="LiveId" clId="{C80B2446-79FD-445A-895E-4457AFAF103C}" dt="2020-04-08T08:29:58.901" v="0" actId="47"/>
        <pc:sldMkLst>
          <pc:docMk/>
          <pc:sldMk cId="0" sldId="387"/>
        </pc:sldMkLst>
      </pc:sldChg>
      <pc:sldChg chg="del">
        <pc:chgData name="Mario Russo" userId="4c9de41a33149ce8" providerId="LiveId" clId="{C80B2446-79FD-445A-895E-4457AFAF103C}" dt="2020-04-08T08:29:58.901" v="0" actId="47"/>
        <pc:sldMkLst>
          <pc:docMk/>
          <pc:sldMk cId="0" sldId="390"/>
        </pc:sldMkLst>
      </pc:sldChg>
      <pc:sldChg chg="del">
        <pc:chgData name="Mario Russo" userId="4c9de41a33149ce8" providerId="LiveId" clId="{C80B2446-79FD-445A-895E-4457AFAF103C}" dt="2020-04-08T08:29:58.901" v="0" actId="47"/>
        <pc:sldMkLst>
          <pc:docMk/>
          <pc:sldMk cId="0" sldId="391"/>
        </pc:sldMkLst>
      </pc:sldChg>
      <pc:sldChg chg="del">
        <pc:chgData name="Mario Russo" userId="4c9de41a33149ce8" providerId="LiveId" clId="{C80B2446-79FD-445A-895E-4457AFAF103C}" dt="2020-04-08T08:29:58.901" v="0" actId="47"/>
        <pc:sldMkLst>
          <pc:docMk/>
          <pc:sldMk cId="0" sldId="393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396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02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04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07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11"/>
        </pc:sldMkLst>
      </pc:sldChg>
      <pc:sldChg chg="del">
        <pc:chgData name="Mario Russo" userId="4c9de41a33149ce8" providerId="LiveId" clId="{C80B2446-79FD-445A-895E-4457AFAF103C}" dt="2020-04-08T08:29:58.901" v="0" actId="47"/>
        <pc:sldMkLst>
          <pc:docMk/>
          <pc:sldMk cId="0" sldId="414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17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18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19"/>
        </pc:sldMkLst>
      </pc:sldChg>
      <pc:sldChg chg="del">
        <pc:chgData name="Mario Russo" userId="4c9de41a33149ce8" providerId="LiveId" clId="{C80B2446-79FD-445A-895E-4457AFAF103C}" dt="2020-04-08T08:29:58.901" v="0" actId="47"/>
        <pc:sldMkLst>
          <pc:docMk/>
          <pc:sldMk cId="0" sldId="421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23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24"/>
        </pc:sldMkLst>
      </pc:sldChg>
      <pc:sldChg chg="del">
        <pc:chgData name="Mario Russo" userId="4c9de41a33149ce8" providerId="LiveId" clId="{C80B2446-79FD-445A-895E-4457AFAF103C}" dt="2020-04-08T08:29:58.901" v="0" actId="47"/>
        <pc:sldMkLst>
          <pc:docMk/>
          <pc:sldMk cId="0" sldId="425"/>
        </pc:sldMkLst>
      </pc:sldChg>
      <pc:sldChg chg="del">
        <pc:chgData name="Mario Russo" userId="4c9de41a33149ce8" providerId="LiveId" clId="{C80B2446-79FD-445A-895E-4457AFAF103C}" dt="2020-04-08T08:29:58.901" v="0" actId="47"/>
        <pc:sldMkLst>
          <pc:docMk/>
          <pc:sldMk cId="0" sldId="429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30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31"/>
        </pc:sldMkLst>
      </pc:sldChg>
      <pc:sldChg chg="del">
        <pc:chgData name="Mario Russo" userId="4c9de41a33149ce8" providerId="LiveId" clId="{C80B2446-79FD-445A-895E-4457AFAF103C}" dt="2020-04-08T08:29:58.901" v="0" actId="47"/>
        <pc:sldMkLst>
          <pc:docMk/>
          <pc:sldMk cId="0" sldId="435"/>
        </pc:sldMkLst>
      </pc:sldChg>
      <pc:sldChg chg="del">
        <pc:chgData name="Mario Russo" userId="4c9de41a33149ce8" providerId="LiveId" clId="{C80B2446-79FD-445A-895E-4457AFAF103C}" dt="2020-04-08T08:29:58.901" v="0" actId="47"/>
        <pc:sldMkLst>
          <pc:docMk/>
          <pc:sldMk cId="0" sldId="436"/>
        </pc:sldMkLst>
      </pc:sldChg>
      <pc:sldChg chg="del">
        <pc:chgData name="Mario Russo" userId="4c9de41a33149ce8" providerId="LiveId" clId="{C80B2446-79FD-445A-895E-4457AFAF103C}" dt="2020-04-08T08:29:58.901" v="0" actId="47"/>
        <pc:sldMkLst>
          <pc:docMk/>
          <pc:sldMk cId="0" sldId="437"/>
        </pc:sldMkLst>
      </pc:sldChg>
      <pc:sldChg chg="del">
        <pc:chgData name="Mario Russo" userId="4c9de41a33149ce8" providerId="LiveId" clId="{C80B2446-79FD-445A-895E-4457AFAF103C}" dt="2020-04-08T08:29:58.901" v="0" actId="47"/>
        <pc:sldMkLst>
          <pc:docMk/>
          <pc:sldMk cId="0" sldId="440"/>
        </pc:sldMkLst>
      </pc:sldChg>
      <pc:sldChg chg="del">
        <pc:chgData name="Mario Russo" userId="4c9de41a33149ce8" providerId="LiveId" clId="{C80B2446-79FD-445A-895E-4457AFAF103C}" dt="2020-04-08T08:29:58.901" v="0" actId="47"/>
        <pc:sldMkLst>
          <pc:docMk/>
          <pc:sldMk cId="0" sldId="447"/>
        </pc:sldMkLst>
      </pc:sldChg>
      <pc:sldChg chg="del">
        <pc:chgData name="Mario Russo" userId="4c9de41a33149ce8" providerId="LiveId" clId="{C80B2446-79FD-445A-895E-4457AFAF103C}" dt="2020-04-08T08:29:58.901" v="0" actId="47"/>
        <pc:sldMkLst>
          <pc:docMk/>
          <pc:sldMk cId="0" sldId="450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55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56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73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74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75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76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79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80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81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82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85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86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88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89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90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91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94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499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531"/>
        </pc:sldMkLst>
      </pc:sldChg>
      <pc:sldChg chg="del">
        <pc:chgData name="Mario Russo" userId="4c9de41a33149ce8" providerId="LiveId" clId="{C80B2446-79FD-445A-895E-4457AFAF103C}" dt="2020-04-08T08:35:51.429" v="1" actId="2696"/>
        <pc:sldMkLst>
          <pc:docMk/>
          <pc:sldMk cId="0" sldId="532"/>
        </pc:sldMkLst>
      </pc:sldChg>
      <pc:sldChg chg="del">
        <pc:chgData name="Mario Russo" userId="4c9de41a33149ce8" providerId="LiveId" clId="{C80B2446-79FD-445A-895E-4457AFAF103C}" dt="2020-04-08T08:29:58.901" v="0" actId="47"/>
        <pc:sldMkLst>
          <pc:docMk/>
          <pc:sldMk cId="0" sldId="533"/>
        </pc:sldMkLst>
      </pc:sldChg>
      <pc:sldChg chg="del">
        <pc:chgData name="Mario Russo" userId="4c9de41a33149ce8" providerId="LiveId" clId="{C80B2446-79FD-445A-895E-4457AFAF103C}" dt="2020-04-08T08:29:58.901" v="0" actId="47"/>
        <pc:sldMkLst>
          <pc:docMk/>
          <pc:sldMk cId="0" sldId="544"/>
        </pc:sldMkLst>
      </pc:sldChg>
      <pc:sldChg chg="del">
        <pc:chgData name="Mario Russo" userId="4c9de41a33149ce8" providerId="LiveId" clId="{C80B2446-79FD-445A-895E-4457AFAF103C}" dt="2020-04-08T08:29:58.901" v="0" actId="47"/>
        <pc:sldMkLst>
          <pc:docMk/>
          <pc:sldMk cId="0" sldId="550"/>
        </pc:sldMkLst>
      </pc:sldChg>
      <pc:sldChg chg="del">
        <pc:chgData name="Mario Russo" userId="4c9de41a33149ce8" providerId="LiveId" clId="{C80B2446-79FD-445A-895E-4457AFAF103C}" dt="2020-04-08T08:29:58.901" v="0" actId="47"/>
        <pc:sldMkLst>
          <pc:docMk/>
          <pc:sldMk cId="0" sldId="5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DB0C9DE-42F1-49CE-996D-EA3599C241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0BCF17C-C5EE-440A-8745-96FB2BAB37E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8588459-A44F-417B-829E-1871582E97B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BF9E84A-CBFC-44C6-AD3B-2F614BC1AF6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C2E99CE5-8E3A-44FE-A29C-7AB83D1EB84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BB674E7-9573-471C-9A13-93322A6FF3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0388D27-32DF-454A-8894-5DDDC0EE0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653D776-9529-447B-9E4C-F613015DB9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E9A418-7CA9-45BE-B231-FB8C332771A2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83D1AC0-49C5-4A6B-B110-62B30E6491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F225FC8-6B0B-454F-BEE7-E64684960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Slide #1: Riverstone village collage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37D212-1D45-4A61-BD81-C75FA4837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73A545-AC99-464F-9CC7-7698FC2892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9DE5E7-B992-4932-BBD6-4D915F493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6E734-67A9-42B5-ABDB-D3AFB952DA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233384"/>
      </p:ext>
    </p:extLst>
  </p:cSld>
  <p:clrMapOvr>
    <a:masterClrMapping/>
  </p:clrMapOvr>
  <p:transition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2B6115-D143-40FA-B286-B5D79F580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015888-DD54-4395-B515-5389D9A2F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4CCF36-2DCC-4A65-8A0E-E9FDB484F9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5EF91-9CF3-4DC9-80B3-2696A2842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114802"/>
      </p:ext>
    </p:extLst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5DD8B6-A472-48D2-A2C7-B078AAB619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A1551D-999A-416A-B545-5D938699F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4BE83B-31BA-4A3A-A06B-BFF3341ECF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11288-A52E-474F-8A13-82E1D8822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827189"/>
      </p:ext>
    </p:extLst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7A5173-07F1-4169-9AC3-BE14629AD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587482-7951-4007-8218-F09A46B8C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5DF291-99E2-431B-9D57-F0A335108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90D14-B6DC-4851-A479-BE1A0B000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621584"/>
      </p:ext>
    </p:extLst>
  </p:cSld>
  <p:clrMapOvr>
    <a:masterClrMapping/>
  </p:clrMapOvr>
  <p:transition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8AD981-DB69-4912-8D0A-3DED9305D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1DAAE1-F979-4C62-B729-7C0086473A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1FBF56-3C6B-493F-8FE2-E1D09B550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CC151-6D11-4D83-B76E-183B4DCBDE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340980"/>
      </p:ext>
    </p:extLst>
  </p:cSld>
  <p:clrMapOvr>
    <a:masterClrMapping/>
  </p:clrMapOvr>
  <p:transition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CC18D7-38A7-4973-B3C0-373F6AAC6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33427C-2050-4D9E-A745-08DD30A99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15188A-243D-4538-954B-620989FDEC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D0AE6-9B30-49EE-99D6-A9C6A05870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06943"/>
      </p:ext>
    </p:extLst>
  </p:cSld>
  <p:clrMapOvr>
    <a:masterClrMapping/>
  </p:clrMapOvr>
  <p:transition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DE75A6-DDDA-4B55-A5FF-5C3629944E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9C089C-B0A2-4C5E-ACBB-F4A989D5C9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19D2780-4FFF-4943-94E1-202E73EE6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9E8D4-21E4-44B9-B68E-125F9B643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426655"/>
      </p:ext>
    </p:extLst>
  </p:cSld>
  <p:clrMapOvr>
    <a:masterClrMapping/>
  </p:clrMapOvr>
  <p:transition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19430E-43E2-4577-BB3C-43E33CA51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1344A-B183-4478-B8AE-B5258EEEDC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B47E57-4424-49E7-A3B9-5951F6965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32FC9-E6FD-460B-854E-EE8547FEA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860940"/>
      </p:ext>
    </p:extLst>
  </p:cSld>
  <p:clrMapOvr>
    <a:masterClrMapping/>
  </p:clrMapOvr>
  <p:transition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1919F0-F9C1-4441-A347-41B11FD339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27EA38D-393D-4AA4-9646-05CA15042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09E032D-B804-445D-8C52-E52EB2EAD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4F004-63FB-4DD0-BB2D-A770C48AC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041498"/>
      </p:ext>
    </p:extLst>
  </p:cSld>
  <p:clrMapOvr>
    <a:masterClrMapping/>
  </p:clrMapOvr>
  <p:transition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9BAE02-D2E7-4C05-99DA-588DC8A4E9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089A2E-7459-45D6-B6CB-97405D1386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A707B-8873-4615-B6AE-9FE17E90C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B11C-4FDE-4F4E-9EDF-87572F5C9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610701"/>
      </p:ext>
    </p:extLst>
  </p:cSld>
  <p:clrMapOvr>
    <a:masterClrMapping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33772E-51AE-4852-82AA-58EF9647A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4419C7-21E7-4A06-8D11-88A09E74A7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193929-AF27-4333-BC68-06D6D44B5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7918F-C208-44F1-B7EA-3DE180D0A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016155"/>
      </p:ext>
    </p:extLst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A3AD6E7-4141-4CC4-98BB-5B29F565C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45F8D8-4911-495A-8AF6-355874449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D739686-3D6D-49EF-A288-0C1225951E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EB652B5-4009-487D-935E-4A4C18A032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AC8A71-3A3A-4B63-B5A5-CE54EBCFAC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C50FB98-064B-42F7-8C2C-048947091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D98AC83E-5185-448A-8EE4-906B6A1F6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1133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AU" altLang="en-US" sz="9000" b="1" i="1"/>
              <a:t>Riverstone </a:t>
            </a:r>
          </a:p>
          <a:p>
            <a:pPr algn="ctr" eaLnBrk="1" hangingPunct="1">
              <a:buFontTx/>
              <a:buNone/>
            </a:pPr>
            <a:r>
              <a:rPr lang="en-AU" altLang="en-US" sz="9000" b="1" i="1"/>
              <a:t>and the </a:t>
            </a:r>
          </a:p>
          <a:p>
            <a:pPr algn="ctr" eaLnBrk="1" hangingPunct="1">
              <a:buFontTx/>
              <a:buNone/>
            </a:pPr>
            <a:r>
              <a:rPr lang="en-AU" altLang="en-US" sz="9000" b="1" i="1"/>
              <a:t>First World War</a:t>
            </a:r>
          </a:p>
        </p:txBody>
      </p:sp>
    </p:spTree>
  </p:cSld>
  <p:clrMapOvr>
    <a:masterClrMapping/>
  </p:clrMapOvr>
  <p:transition advClick="0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FBA177C-191D-494E-9CF9-481147C54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620713"/>
            <a:ext cx="8137525" cy="5643562"/>
          </a:xfrm>
        </p:spPr>
        <p:txBody>
          <a:bodyPr/>
          <a:lstStyle/>
          <a:p>
            <a:pPr marL="1588" indent="-1588" eaLnBrk="1" hangingPunct="1">
              <a:buFontTx/>
              <a:buNone/>
            </a:pPr>
            <a:r>
              <a:rPr lang="en-AU" altLang="en-US" sz="8000"/>
              <a:t>17 men from the Riverstone district are known to have fought at Gallipoli.</a:t>
            </a:r>
          </a:p>
        </p:txBody>
      </p:sp>
    </p:spTree>
  </p:cSld>
  <p:clrMapOvr>
    <a:masterClrMapping/>
  </p:clrMapOvr>
  <p:transition advClick="0" advTm="8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Gallipoli Inscription - Gaba Tepe Beach First Australian Landed Photo by Bert Davis Z Lighter">
            <a:extLst>
              <a:ext uri="{FF2B5EF4-FFF2-40B4-BE49-F238E27FC236}">
                <a16:creationId xmlns:a16="http://schemas.microsoft.com/office/drawing/2014/main" id="{0DEBBAF6-2BFB-4940-9724-765DD9019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>
            <a:extLst>
              <a:ext uri="{FF2B5EF4-FFF2-40B4-BE49-F238E27FC236}">
                <a16:creationId xmlns:a16="http://schemas.microsoft.com/office/drawing/2014/main" id="{7C589E6D-0E77-4B62-B873-E76963E22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6165850"/>
            <a:ext cx="90471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Landing at ANZAC Beach. Photo from Herbert Davis</a:t>
            </a:r>
          </a:p>
        </p:txBody>
      </p:sp>
    </p:spTree>
  </p:cSld>
  <p:clrMapOvr>
    <a:masterClrMapping/>
  </p:clrMapOvr>
  <p:transition advClick="0" advTm="8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732F9038-BE4A-485A-A40E-7B00371A6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5611813"/>
            <a:ext cx="82851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3000">
                <a:solidFill>
                  <a:schemeClr val="bg1"/>
                </a:solidFill>
                <a:latin typeface="Myriad Roman" pitchFamily="34" charset="0"/>
              </a:rPr>
              <a:t>Landing at ANZAC Beach. Photo: Herbert Davis</a:t>
            </a:r>
          </a:p>
        </p:txBody>
      </p:sp>
      <p:pic>
        <p:nvPicPr>
          <p:cNvPr id="15363" name="Picture 6" descr="Australian Battery in action Gaba Tepe">
            <a:extLst>
              <a:ext uri="{FF2B5EF4-FFF2-40B4-BE49-F238E27FC236}">
                <a16:creationId xmlns:a16="http://schemas.microsoft.com/office/drawing/2014/main" id="{D01CDF9E-7366-4FA5-B4D2-65E6263C3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351837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7">
            <a:extLst>
              <a:ext uri="{FF2B5EF4-FFF2-40B4-BE49-F238E27FC236}">
                <a16:creationId xmlns:a16="http://schemas.microsoft.com/office/drawing/2014/main" id="{C92FB076-4486-4627-974B-78569865F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6165850"/>
            <a:ext cx="8686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18 Pound gun in action.  Photo from Herbert Davis</a:t>
            </a:r>
          </a:p>
        </p:txBody>
      </p:sp>
    </p:spTree>
  </p:cSld>
  <p:clrMapOvr>
    <a:masterClrMapping/>
  </p:clrMapOvr>
  <p:transition advClick="0" advTm="8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29DAD4FA-CD96-4A92-8570-284A400B3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88913"/>
            <a:ext cx="8424863" cy="64087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AU" altLang="en-US" sz="7200"/>
              <a:t>Four were members of the Light Horse.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AU" altLang="en-US" sz="6400"/>
              <a:t>   Bert Kenny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AU" altLang="en-US" sz="6400"/>
              <a:t>   Frank White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AU" altLang="en-US" sz="6400"/>
              <a:t>   Austin Smith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AU" altLang="en-US" sz="6400"/>
              <a:t>   Arthur Brennan</a:t>
            </a:r>
          </a:p>
        </p:txBody>
      </p:sp>
    </p:spTree>
  </p:cSld>
  <p:clrMapOvr>
    <a:masterClrMapping/>
  </p:clrMapOvr>
  <p:transition advClick="0" advTm="8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Kenny H">
            <a:extLst>
              <a:ext uri="{FF2B5EF4-FFF2-40B4-BE49-F238E27FC236}">
                <a16:creationId xmlns:a16="http://schemas.microsoft.com/office/drawing/2014/main" id="{DD4644F6-756E-4DED-A9A7-EE55EFB5C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3632200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9" descr="Austin Smith original cr 2">
            <a:extLst>
              <a:ext uri="{FF2B5EF4-FFF2-40B4-BE49-F238E27FC236}">
                <a16:creationId xmlns:a16="http://schemas.microsoft.com/office/drawing/2014/main" id="{4FCED25C-6C59-4885-B8A2-253E35612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115888"/>
            <a:ext cx="462121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11">
            <a:extLst>
              <a:ext uri="{FF2B5EF4-FFF2-40B4-BE49-F238E27FC236}">
                <a16:creationId xmlns:a16="http://schemas.microsoft.com/office/drawing/2014/main" id="{882103FA-631C-4D4E-85F2-F3640407C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5822950"/>
            <a:ext cx="184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3000">
              <a:solidFill>
                <a:schemeClr val="bg1"/>
              </a:solidFill>
              <a:latin typeface="Myriad Roman" pitchFamily="34" charset="0"/>
            </a:endParaRPr>
          </a:p>
        </p:txBody>
      </p:sp>
      <p:sp>
        <p:nvSpPr>
          <p:cNvPr id="17413" name="Rectangle 12">
            <a:extLst>
              <a:ext uri="{FF2B5EF4-FFF2-40B4-BE49-F238E27FC236}">
                <a16:creationId xmlns:a16="http://schemas.microsoft.com/office/drawing/2014/main" id="{BC940DA6-CDC6-4FC9-A536-2A143E462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6165850"/>
            <a:ext cx="2066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Bert Kenny</a:t>
            </a:r>
          </a:p>
        </p:txBody>
      </p:sp>
      <p:sp>
        <p:nvSpPr>
          <p:cNvPr id="17414" name="Text Box 13">
            <a:extLst>
              <a:ext uri="{FF2B5EF4-FFF2-40B4-BE49-F238E27FC236}">
                <a16:creationId xmlns:a16="http://schemas.microsoft.com/office/drawing/2014/main" id="{7A9F05F7-5ABF-4107-B6B5-5E4B8ED28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6165850"/>
            <a:ext cx="2320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Austin</a:t>
            </a:r>
            <a:r>
              <a:rPr lang="en-AU" altLang="en-US" sz="3000">
                <a:solidFill>
                  <a:schemeClr val="bg1"/>
                </a:solidFill>
                <a:latin typeface="Myriad Roman" pitchFamily="34" charset="0"/>
              </a:rPr>
              <a:t> </a:t>
            </a:r>
            <a:r>
              <a:rPr lang="en-AU" altLang="en-US" sz="3000">
                <a:latin typeface="Myriad Roman" pitchFamily="34" charset="0"/>
              </a:rPr>
              <a:t>Smith</a:t>
            </a:r>
          </a:p>
        </p:txBody>
      </p:sp>
    </p:spTree>
  </p:cSld>
  <p:clrMapOvr>
    <a:masterClrMapping/>
  </p:clrMapOvr>
  <p:transition advClick="0" advTm="8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42B712A-AEBF-41BA-8CC8-23EB83782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1196975"/>
            <a:ext cx="7848600" cy="4537075"/>
          </a:xfrm>
        </p:spPr>
        <p:txBody>
          <a:bodyPr/>
          <a:lstStyle/>
          <a:p>
            <a:pPr marL="1588" indent="-1588" eaLnBrk="1" hangingPunct="1">
              <a:buFontTx/>
              <a:buNone/>
            </a:pPr>
            <a:r>
              <a:rPr lang="en-AU" altLang="en-US" sz="8000"/>
              <a:t>One Riverstone soldier was killed at Gallipoli.</a:t>
            </a:r>
          </a:p>
        </p:txBody>
      </p:sp>
    </p:spTree>
  </p:cSld>
  <p:clrMapOvr>
    <a:masterClrMapping/>
  </p:clrMapOvr>
  <p:transition advClick="0" advTm="8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A9D369B-F3B3-47F3-8D0A-A2AFD730F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748712" cy="54737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AU" altLang="en-US" sz="800"/>
          </a:p>
          <a:p>
            <a:pPr marL="0" indent="0" eaLnBrk="1" hangingPunct="1">
              <a:buFontTx/>
              <a:buNone/>
            </a:pPr>
            <a:r>
              <a:rPr lang="en-AU" altLang="en-US" sz="8000"/>
              <a:t>Archibald Showers died during the Battle of Lone Pine 6-9 August 1915.</a:t>
            </a:r>
            <a:endParaRPr lang="en-AU" altLang="en-US" sz="9600"/>
          </a:p>
        </p:txBody>
      </p:sp>
    </p:spTree>
  </p:cSld>
  <p:clrMapOvr>
    <a:masterClrMapping/>
  </p:clrMapOvr>
  <p:transition advClick="0" advTm="8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C22617D3-B323-4216-B975-03CE81915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476250"/>
            <a:ext cx="7772400" cy="5619750"/>
          </a:xfrm>
        </p:spPr>
        <p:txBody>
          <a:bodyPr/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en-AU" altLang="en-US" sz="8000"/>
              <a:t>His body was never identified.</a:t>
            </a:r>
          </a:p>
          <a:p>
            <a:pPr marL="1588" indent="-1588" eaLnBrk="1" hangingPunct="1">
              <a:lnSpc>
                <a:spcPct val="80000"/>
              </a:lnSpc>
              <a:buFontTx/>
              <a:buNone/>
            </a:pPr>
            <a:endParaRPr lang="en-AU" altLang="en-US" sz="2000"/>
          </a:p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en-AU" altLang="en-US" sz="8000"/>
              <a:t>A headstone was laid in the Lone Pine Cemetery.</a:t>
            </a:r>
          </a:p>
        </p:txBody>
      </p:sp>
    </p:spTree>
  </p:cSld>
  <p:clrMapOvr>
    <a:masterClrMapping/>
  </p:clrMapOvr>
  <p:transition advClick="0" advTm="8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Turkey trip 160 cr ">
            <a:extLst>
              <a:ext uri="{FF2B5EF4-FFF2-40B4-BE49-F238E27FC236}">
                <a16:creationId xmlns:a16="http://schemas.microsoft.com/office/drawing/2014/main" id="{9961D16A-B479-4BDE-AD3C-71E77F0C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89281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>
            <a:extLst>
              <a:ext uri="{FF2B5EF4-FFF2-40B4-BE49-F238E27FC236}">
                <a16:creationId xmlns:a16="http://schemas.microsoft.com/office/drawing/2014/main" id="{1C777A06-31BC-45C3-A8E2-50561C389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949950"/>
            <a:ext cx="71278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5000">
                <a:solidFill>
                  <a:schemeClr val="bg1"/>
                </a:solidFill>
                <a:latin typeface="Myriad Roman" pitchFamily="34" charset="0"/>
              </a:rPr>
              <a:t>Archibald’s Headstone</a:t>
            </a:r>
          </a:p>
        </p:txBody>
      </p:sp>
    </p:spTree>
  </p:cSld>
  <p:clrMapOvr>
    <a:masterClrMapping/>
  </p:clrMapOvr>
  <p:transition advClick="0" advTm="8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3F19EA6-9B4D-4E7F-BF43-9F5403B1E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620713"/>
            <a:ext cx="7958137" cy="5689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AU" altLang="en-US" sz="7200"/>
              <a:t>Some of the men who returned died from their injuries in the years just after the war.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AU" altLang="en-US" sz="7200"/>
          </a:p>
        </p:txBody>
      </p:sp>
    </p:spTree>
  </p:cSld>
  <p:clrMapOvr>
    <a:masterClrMapping/>
  </p:clrMapOvr>
  <p:transition advClick="0" advTm="9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42A494FE-730F-4542-A83F-30C6BCB76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569325" cy="43211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AU" altLang="en-US" sz="8000"/>
              <a:t>War was declared on 4 August 1914.</a:t>
            </a:r>
          </a:p>
          <a:p>
            <a:pPr marL="0" indent="0" algn="ctr" eaLnBrk="1" hangingPunct="1">
              <a:buFontTx/>
              <a:buNone/>
            </a:pPr>
            <a:endParaRPr lang="en-AU" altLang="en-US" sz="1600"/>
          </a:p>
        </p:txBody>
      </p:sp>
    </p:spTree>
  </p:cSld>
  <p:clrMapOvr>
    <a:masterClrMapping/>
  </p:clrMapOvr>
  <p:transition advClick="0" advTm="4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D8E585F-8F1D-4A26-ADF1-E63288CF7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476250"/>
            <a:ext cx="8353425" cy="6121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AU" altLang="en-US" sz="720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AU" altLang="en-US" sz="7200"/>
              <a:t>Others suffered from their injuries for the rest of their lives.</a:t>
            </a:r>
          </a:p>
        </p:txBody>
      </p:sp>
    </p:spTree>
  </p:cSld>
  <p:clrMapOvr>
    <a:masterClrMapping/>
  </p:clrMapOvr>
  <p:transition advClick="0" advTm="9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0DD5EE6-8C36-41A6-93CA-93754D80F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476250"/>
            <a:ext cx="7704138" cy="49688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AU" altLang="en-US" sz="8000"/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426C98E7-E4D9-40BE-9515-6EB6A8084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xt Box 4">
            <a:extLst>
              <a:ext uri="{FF2B5EF4-FFF2-40B4-BE49-F238E27FC236}">
                <a16:creationId xmlns:a16="http://schemas.microsoft.com/office/drawing/2014/main" id="{7449A98A-C02D-4577-9B42-978C30A25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237288"/>
            <a:ext cx="59769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Soldier with facial injuries.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8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8BF79BFC-9F8A-4B4C-A88C-FED1014EE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449263"/>
            <a:ext cx="8567737" cy="5716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altLang="en-US" sz="7200"/>
              <a:t>Casualty reports printed in newspapers and the return of injured men curbed enthusiasm to enlist.</a:t>
            </a:r>
          </a:p>
        </p:txBody>
      </p:sp>
    </p:spTree>
  </p:cSld>
  <p:clrMapOvr>
    <a:masterClrMapping/>
  </p:clrMapOvr>
  <p:transition advClick="0" advTm="8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5EE746E-BA19-4BBB-8ADB-4A6B979F2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692150"/>
            <a:ext cx="8281987" cy="57705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altLang="en-US" sz="8000"/>
              <a:t>Recruitment drives were held in the town to promote enlistment.</a:t>
            </a:r>
          </a:p>
        </p:txBody>
      </p:sp>
    </p:spTree>
  </p:cSld>
  <p:clrMapOvr>
    <a:masterClrMapping/>
  </p:clrMapOvr>
  <p:transition advClick="0" advTm="8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The Trumpet Calls SL NSW a184002h Lighter">
            <a:extLst>
              <a:ext uri="{FF2B5EF4-FFF2-40B4-BE49-F238E27FC236}">
                <a16:creationId xmlns:a16="http://schemas.microsoft.com/office/drawing/2014/main" id="{A363BF43-E867-4172-A012-EB94D08EA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0"/>
            <a:ext cx="506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7C96DC1C-7DE9-4B52-8B06-3095422AFB7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115888"/>
            <a:ext cx="8640763" cy="6553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AU" altLang="en-US" sz="6000"/>
              <a:t>Women whose male relatives signed up were given special badges to wear day to day.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AU" altLang="en-US" sz="120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AU" altLang="en-US" sz="6000"/>
              <a:t>This put pressure on other women to have their menfolk join up as well.</a:t>
            </a:r>
          </a:p>
        </p:txBody>
      </p:sp>
    </p:spTree>
  </p:cSld>
  <p:clrMapOvr>
    <a:masterClrMapping/>
  </p:clrMapOvr>
  <p:transition advClick="0" advTm="1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>
            <a:extLst>
              <a:ext uri="{FF2B5EF4-FFF2-40B4-BE49-F238E27FC236}">
                <a16:creationId xmlns:a16="http://schemas.microsoft.com/office/drawing/2014/main" id="{35904DF3-3A85-4B66-A3E8-95DF7211E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9657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ext Box 4">
            <a:extLst>
              <a:ext uri="{FF2B5EF4-FFF2-40B4-BE49-F238E27FC236}">
                <a16:creationId xmlns:a16="http://schemas.microsoft.com/office/drawing/2014/main" id="{228FFB05-3551-4615-BFED-E2B1AE924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6237288"/>
            <a:ext cx="38211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Mary Mason’s badge.</a:t>
            </a:r>
          </a:p>
        </p:txBody>
      </p:sp>
    </p:spTree>
  </p:cSld>
  <p:clrMapOvr>
    <a:masterClrMapping/>
  </p:clrMapOvr>
  <p:transition advClick="0" advTm="8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whose_son">
            <a:extLst>
              <a:ext uri="{FF2B5EF4-FFF2-40B4-BE49-F238E27FC236}">
                <a16:creationId xmlns:a16="http://schemas.microsoft.com/office/drawing/2014/main" id="{822C8BBF-29E7-4673-9E8E-FC6CB5AC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531225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C77DEA79-4D99-4345-9B6C-0F871877C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13435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altLang="en-US" sz="8000"/>
              <a:t>After Gallipoli, the focus moved to the Western Front.</a:t>
            </a:r>
          </a:p>
        </p:txBody>
      </p:sp>
    </p:spTree>
  </p:cSld>
  <p:clrMapOvr>
    <a:masterClrMapping/>
  </p:clrMapOvr>
  <p:transition advClick="0" advTm="8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D14F0FDC-9E09-4278-A3F9-CB015D41F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593725"/>
            <a:ext cx="8208962" cy="5715000"/>
          </a:xfrm>
        </p:spPr>
        <p:txBody>
          <a:bodyPr/>
          <a:lstStyle/>
          <a:p>
            <a:pPr marL="1588" indent="-1588" eaLnBrk="1" hangingPunct="1">
              <a:buFontTx/>
              <a:buNone/>
            </a:pPr>
            <a:r>
              <a:rPr lang="en-AU" altLang="en-US" sz="8000"/>
              <a:t>More than 120 men from the local area  enlisted during 1915-1918.</a:t>
            </a:r>
          </a:p>
        </p:txBody>
      </p:sp>
    </p:spTree>
  </p:cSld>
  <p:clrMapOvr>
    <a:masterClrMapping/>
  </p:clrMapOvr>
  <p:transition advClick="0" advTm="8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9629A2A0-8E06-448C-8530-34D3A08F4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373688"/>
            <a:ext cx="87137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3000">
                <a:solidFill>
                  <a:schemeClr val="bg1"/>
                </a:solidFill>
                <a:latin typeface="Myriad Roman" pitchFamily="34" charset="0"/>
              </a:rPr>
              <a:t>Garfield Road as it would have looked at the time. </a:t>
            </a:r>
          </a:p>
        </p:txBody>
      </p:sp>
      <p:pic>
        <p:nvPicPr>
          <p:cNvPr id="5123" name="Picture 6">
            <a:extLst>
              <a:ext uri="{FF2B5EF4-FFF2-40B4-BE49-F238E27FC236}">
                <a16:creationId xmlns:a16="http://schemas.microsoft.com/office/drawing/2014/main" id="{82703A4B-DA66-4900-96C9-E6BCFADD3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7">
            <a:extLst>
              <a:ext uri="{FF2B5EF4-FFF2-40B4-BE49-F238E27FC236}">
                <a16:creationId xmlns:a16="http://schemas.microsoft.com/office/drawing/2014/main" id="{3507EBE1-55C4-4CAE-A6F4-1145549BD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7137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Garfield Road as it would have looked at the time.</a:t>
            </a:r>
            <a:r>
              <a:rPr lang="en-AU" altLang="en-US" sz="3000">
                <a:solidFill>
                  <a:schemeClr val="bg1"/>
                </a:solidFill>
                <a:latin typeface="Myriad Roman" pitchFamily="34" charset="0"/>
              </a:rPr>
              <a:t> </a:t>
            </a:r>
          </a:p>
        </p:txBody>
      </p:sp>
    </p:spTree>
  </p:cSld>
  <p:clrMapOvr>
    <a:masterClrMapping/>
  </p:clrMapOvr>
  <p:transition advClick="0" advTm="8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A42AEE28-E81E-4011-8BE5-33DB3F8E1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2625" y="1052513"/>
            <a:ext cx="7993063" cy="4681537"/>
          </a:xfrm>
        </p:spPr>
        <p:txBody>
          <a:bodyPr/>
          <a:lstStyle/>
          <a:p>
            <a:pPr marL="0" indent="17463" eaLnBrk="1" hangingPunct="1">
              <a:buFontTx/>
              <a:buNone/>
            </a:pPr>
            <a:r>
              <a:rPr lang="en-AU" altLang="en-US" sz="8000"/>
              <a:t>Farewell functions were held at the Oddfellows Hall.</a:t>
            </a:r>
            <a:endParaRPr lang="en-AU" altLang="en-US" sz="5000"/>
          </a:p>
          <a:p>
            <a:pPr marL="0" indent="17463" eaLnBrk="1" hangingPunct="1">
              <a:buFontTx/>
              <a:buNone/>
            </a:pPr>
            <a:endParaRPr lang="en-AU" altLang="en-US" sz="1600"/>
          </a:p>
        </p:txBody>
      </p:sp>
    </p:spTree>
  </p:cSld>
  <p:clrMapOvr>
    <a:masterClrMapping/>
  </p:clrMapOvr>
  <p:transition advClick="0" advTm="8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View from Meatworks Oddfellows">
            <a:extLst>
              <a:ext uri="{FF2B5EF4-FFF2-40B4-BE49-F238E27FC236}">
                <a16:creationId xmlns:a16="http://schemas.microsoft.com/office/drawing/2014/main" id="{B397BE28-F12B-40AD-8E64-C67F94B90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7">
            <a:extLst>
              <a:ext uri="{FF2B5EF4-FFF2-40B4-BE49-F238E27FC236}">
                <a16:creationId xmlns:a16="http://schemas.microsoft.com/office/drawing/2014/main" id="{53AA5461-DDBC-41E6-B494-F3F456750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1025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The Oddfellows Hall was located in Riverstone Pde.</a:t>
            </a:r>
          </a:p>
        </p:txBody>
      </p:sp>
    </p:spTree>
  </p:cSld>
  <p:clrMapOvr>
    <a:masterClrMapping/>
  </p:clrMapOvr>
  <p:transition advClick="0" advTm="8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01607B09-760E-437E-8B81-E3DE19A2E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620713"/>
            <a:ext cx="8064500" cy="6121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altLang="en-US" sz="8000"/>
              <a:t>Farewell gifts included watches, pipes and inscribed medallions.</a:t>
            </a:r>
          </a:p>
        </p:txBody>
      </p:sp>
    </p:spTree>
  </p:cSld>
  <p:clrMapOvr>
    <a:masterClrMapping/>
  </p:clrMapOvr>
  <p:transition advClick="0" advTm="8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>
            <a:extLst>
              <a:ext uri="{FF2B5EF4-FFF2-40B4-BE49-F238E27FC236}">
                <a16:creationId xmlns:a16="http://schemas.microsoft.com/office/drawing/2014/main" id="{39E534DB-669C-4C64-A5FA-82FA678AE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8007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2000">
              <a:solidFill>
                <a:schemeClr val="bg1"/>
              </a:solidFill>
              <a:latin typeface="Myriad Roman" pitchFamily="34" charset="0"/>
            </a:endParaRPr>
          </a:p>
        </p:txBody>
      </p:sp>
      <p:sp>
        <p:nvSpPr>
          <p:cNvPr id="36867" name="Text Box 7">
            <a:extLst>
              <a:ext uri="{FF2B5EF4-FFF2-40B4-BE49-F238E27FC236}">
                <a16:creationId xmlns:a16="http://schemas.microsoft.com/office/drawing/2014/main" id="{10CA9ACE-3FFD-45A6-88B0-E4A9E889A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308725"/>
            <a:ext cx="8928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000">
                <a:latin typeface="Myriad Roman" pitchFamily="34" charset="0"/>
              </a:rPr>
              <a:t>Medallion presented to J.B. Cassidy from the residents of Marsden Park.</a:t>
            </a:r>
          </a:p>
        </p:txBody>
      </p:sp>
      <p:pic>
        <p:nvPicPr>
          <p:cNvPr id="36868" name="Picture 11">
            <a:extLst>
              <a:ext uri="{FF2B5EF4-FFF2-40B4-BE49-F238E27FC236}">
                <a16:creationId xmlns:a16="http://schemas.microsoft.com/office/drawing/2014/main" id="{5BCFDD02-FEED-45CE-857E-1DDED13E5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054850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8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>
            <a:extLst>
              <a:ext uri="{FF2B5EF4-FFF2-40B4-BE49-F238E27FC236}">
                <a16:creationId xmlns:a16="http://schemas.microsoft.com/office/drawing/2014/main" id="{BA3B50E4-CA3A-429C-B090-433705F40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8007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2000">
              <a:solidFill>
                <a:schemeClr val="bg1"/>
              </a:solidFill>
              <a:latin typeface="Myriad Roman" pitchFamily="34" charset="0"/>
            </a:endParaRPr>
          </a:p>
        </p:txBody>
      </p:sp>
      <p:sp>
        <p:nvSpPr>
          <p:cNvPr id="37891" name="Text Box 7">
            <a:extLst>
              <a:ext uri="{FF2B5EF4-FFF2-40B4-BE49-F238E27FC236}">
                <a16:creationId xmlns:a16="http://schemas.microsoft.com/office/drawing/2014/main" id="{132572E6-2C99-42F5-BF51-3DF214A6B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308725"/>
            <a:ext cx="8928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800">
                <a:latin typeface="Myriad Roman" pitchFamily="34" charset="0"/>
              </a:rPr>
              <a:t>Soldier wearing a new watch, possibly a farewell gift.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99D5F988-8207-46C2-82C9-7C8D9DED0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4157663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>
            <a:extLst>
              <a:ext uri="{FF2B5EF4-FFF2-40B4-BE49-F238E27FC236}">
                <a16:creationId xmlns:a16="http://schemas.microsoft.com/office/drawing/2014/main" id="{1A3EF4AE-22D7-410F-B0EB-70D34F66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Text Box 9">
            <a:extLst>
              <a:ext uri="{FF2B5EF4-FFF2-40B4-BE49-F238E27FC236}">
                <a16:creationId xmlns:a16="http://schemas.microsoft.com/office/drawing/2014/main" id="{BE82AB92-D61E-4A25-8ED2-32CFD0E28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9950"/>
            <a:ext cx="928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800">
                <a:latin typeface="Myriad Roman" pitchFamily="34" charset="0"/>
              </a:rPr>
              <a:t>Autograph from W. Cruickshank before he left for the war.</a:t>
            </a:r>
          </a:p>
        </p:txBody>
      </p:sp>
    </p:spTree>
  </p:cSld>
  <p:clrMapOvr>
    <a:masterClrMapping/>
  </p:clrMapOvr>
  <p:transition advClick="0" advTm="8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7E86F7D3-5EAD-450F-B8CB-5B588A7A0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013" y="333375"/>
            <a:ext cx="8281987" cy="6524625"/>
          </a:xfrm>
        </p:spPr>
        <p:txBody>
          <a:bodyPr/>
          <a:lstStyle/>
          <a:p>
            <a:pPr marL="1588" indent="-1588" eaLnBrk="1" hangingPunct="1">
              <a:buFontTx/>
              <a:buNone/>
            </a:pPr>
            <a:r>
              <a:rPr lang="en-AU" altLang="en-US" sz="8000"/>
              <a:t>After initial training the men sailed for the front on troopships.</a:t>
            </a:r>
          </a:p>
        </p:txBody>
      </p:sp>
    </p:spTree>
  </p:cSld>
  <p:clrMapOvr>
    <a:masterClrMapping/>
  </p:clrMapOvr>
  <p:transition advClick="0" advTm="8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>
            <a:extLst>
              <a:ext uri="{FF2B5EF4-FFF2-40B4-BE49-F238E27FC236}">
                <a16:creationId xmlns:a16="http://schemas.microsoft.com/office/drawing/2014/main" id="{68AC4EF1-7142-4D55-9A71-DF10A31BA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ext Box 5">
            <a:extLst>
              <a:ext uri="{FF2B5EF4-FFF2-40B4-BE49-F238E27FC236}">
                <a16:creationId xmlns:a16="http://schemas.microsoft.com/office/drawing/2014/main" id="{00F7F5CE-BF49-4CEB-BECB-E26974806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24400"/>
            <a:ext cx="82613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4000">
                <a:latin typeface="Myriad Roman" pitchFamily="34" charset="0"/>
              </a:rPr>
              <a:t>Local artist G. Izzard painted some of the ships they sailed on.</a:t>
            </a:r>
          </a:p>
        </p:txBody>
      </p:sp>
    </p:spTree>
  </p:cSld>
  <p:clrMapOvr>
    <a:masterClrMapping/>
  </p:clrMapOvr>
  <p:transition advClick="0" advTm="8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61B8C696-E8ED-4EB9-B8F7-F99FD46ED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988" y="1052513"/>
            <a:ext cx="7920037" cy="3889375"/>
          </a:xfrm>
        </p:spPr>
        <p:txBody>
          <a:bodyPr/>
          <a:lstStyle/>
          <a:p>
            <a:pPr marL="1588" indent="-1588" eaLnBrk="1" hangingPunct="1">
              <a:buFontTx/>
              <a:buNone/>
            </a:pPr>
            <a:r>
              <a:rPr lang="en-AU" altLang="en-US" sz="8000"/>
              <a:t>Families treasured photos of their loved ones.</a:t>
            </a:r>
          </a:p>
          <a:p>
            <a:pPr marL="1588" indent="-1588" eaLnBrk="1" hangingPunct="1">
              <a:buFontTx/>
              <a:buNone/>
            </a:pPr>
            <a:endParaRPr lang="en-AU" altLang="en-US" sz="8000"/>
          </a:p>
          <a:p>
            <a:pPr marL="1588" indent="-1588" eaLnBrk="1" hangingPunct="1">
              <a:buFontTx/>
              <a:buNone/>
            </a:pPr>
            <a:endParaRPr lang="en-AU" altLang="en-US" sz="5000"/>
          </a:p>
        </p:txBody>
      </p:sp>
    </p:spTree>
  </p:cSld>
  <p:clrMapOvr>
    <a:masterClrMapping/>
  </p:clrMapOvr>
  <p:transition advClick="0" advTm="8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They answered the call frame Fred Seaborn and William Cruickshank v1">
            <a:extLst>
              <a:ext uri="{FF2B5EF4-FFF2-40B4-BE49-F238E27FC236}">
                <a16:creationId xmlns:a16="http://schemas.microsoft.com/office/drawing/2014/main" id="{4DE24378-2683-4D77-831D-2DEDC757F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85225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7">
            <a:extLst>
              <a:ext uri="{FF2B5EF4-FFF2-40B4-BE49-F238E27FC236}">
                <a16:creationId xmlns:a16="http://schemas.microsoft.com/office/drawing/2014/main" id="{EDDB86F2-A0A4-4078-B279-0B1FB8D2D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876925"/>
            <a:ext cx="35258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000">
                <a:solidFill>
                  <a:schemeClr val="bg1"/>
                </a:solidFill>
                <a:latin typeface="Myriad Roman" pitchFamily="34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Myriad Roman" pitchFamily="34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Myriad Roman" pitchFamily="34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Myriad Roman" pitchFamily="34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Myriad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3000"/>
              <a:t>W. Cruickshank</a:t>
            </a:r>
          </a:p>
        </p:txBody>
      </p:sp>
      <p:sp>
        <p:nvSpPr>
          <p:cNvPr id="43012" name="Text Box 8">
            <a:extLst>
              <a:ext uri="{FF2B5EF4-FFF2-40B4-BE49-F238E27FC236}">
                <a16:creationId xmlns:a16="http://schemas.microsoft.com/office/drawing/2014/main" id="{CA39F736-794F-4649-B6B9-3AA08B593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876925"/>
            <a:ext cx="35258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000">
                <a:solidFill>
                  <a:schemeClr val="bg1"/>
                </a:solidFill>
                <a:latin typeface="Myriad Roman" pitchFamily="34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Myriad Roman" pitchFamily="34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Myriad Roman" pitchFamily="34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Myriad Roman" pitchFamily="34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Myriad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3000"/>
              <a:t>Fred Seaborn</a:t>
            </a:r>
          </a:p>
        </p:txBody>
      </p:sp>
    </p:spTree>
  </p:cSld>
  <p:clrMapOvr>
    <a:masterClrMapping/>
  </p:clrMapOvr>
  <p:transition advClick="0" advTm="8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3A980837-7DD0-4507-A890-BB300AFEA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640762" cy="63357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altLang="en-US" sz="8000"/>
              <a:t>News spread via newspapers, word of mouth and the local telegraph service at the Post Office. </a:t>
            </a:r>
          </a:p>
        </p:txBody>
      </p:sp>
    </p:spTree>
  </p:cSld>
  <p:clrMapOvr>
    <a:masterClrMapping/>
  </p:clrMapOvr>
  <p:transition advClick="0" advTm="8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>
            <a:extLst>
              <a:ext uri="{FF2B5EF4-FFF2-40B4-BE49-F238E27FC236}">
                <a16:creationId xmlns:a16="http://schemas.microsoft.com/office/drawing/2014/main" id="{3968CF8B-2D8F-4826-BBAF-9F81BA04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308725"/>
            <a:ext cx="35258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000">
                <a:solidFill>
                  <a:schemeClr val="bg1"/>
                </a:solidFill>
                <a:latin typeface="Myriad Roman" pitchFamily="34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Myriad Roman" pitchFamily="34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Myriad Roman" pitchFamily="34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Myriad Roman" pitchFamily="34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Myriad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3000">
                <a:solidFill>
                  <a:schemeClr val="tx1"/>
                </a:solidFill>
              </a:rPr>
              <a:t>George Teale</a:t>
            </a:r>
          </a:p>
        </p:txBody>
      </p:sp>
      <p:sp>
        <p:nvSpPr>
          <p:cNvPr id="44035" name="Text Box 6">
            <a:extLst>
              <a:ext uri="{FF2B5EF4-FFF2-40B4-BE49-F238E27FC236}">
                <a16:creationId xmlns:a16="http://schemas.microsoft.com/office/drawing/2014/main" id="{4FA2EDEC-C434-42B1-A416-464FAF7D9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6308725"/>
            <a:ext cx="324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000">
                <a:solidFill>
                  <a:schemeClr val="bg1"/>
                </a:solidFill>
                <a:latin typeface="Myriad Roman" pitchFamily="34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Myriad Roman" pitchFamily="34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Myriad Roman" pitchFamily="34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Myriad Roman" pitchFamily="34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Myriad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3000">
                <a:solidFill>
                  <a:schemeClr val="tx1"/>
                </a:solidFill>
              </a:rPr>
              <a:t>Jack Cassidy</a:t>
            </a:r>
          </a:p>
        </p:txBody>
      </p:sp>
      <p:pic>
        <p:nvPicPr>
          <p:cNvPr id="44036" name="Picture 8">
            <a:extLst>
              <a:ext uri="{FF2B5EF4-FFF2-40B4-BE49-F238E27FC236}">
                <a16:creationId xmlns:a16="http://schemas.microsoft.com/office/drawing/2014/main" id="{6FDA47F2-7FE6-455D-BB8C-1DBDF9128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5888"/>
            <a:ext cx="4079875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9">
            <a:extLst>
              <a:ext uri="{FF2B5EF4-FFF2-40B4-BE49-F238E27FC236}">
                <a16:creationId xmlns:a16="http://schemas.microsoft.com/office/drawing/2014/main" id="{500693F1-7466-4934-8068-D57A14E1C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408305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>
            <a:extLst>
              <a:ext uri="{FF2B5EF4-FFF2-40B4-BE49-F238E27FC236}">
                <a16:creationId xmlns:a16="http://schemas.microsoft.com/office/drawing/2014/main" id="{A27EECC5-2693-47ED-A021-0C4DFDBB6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0"/>
            <a:ext cx="4114800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Text Box 7">
            <a:extLst>
              <a:ext uri="{FF2B5EF4-FFF2-40B4-BE49-F238E27FC236}">
                <a16:creationId xmlns:a16="http://schemas.microsoft.com/office/drawing/2014/main" id="{2B4A2477-82A0-4CAA-93E0-9ACB7FD6D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237288"/>
            <a:ext cx="35258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000">
                <a:solidFill>
                  <a:schemeClr val="bg1"/>
                </a:solidFill>
                <a:latin typeface="Myriad Roman" pitchFamily="34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Myriad Roman" pitchFamily="34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Myriad Roman" pitchFamily="34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Myriad Roman" pitchFamily="34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Myriad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3000">
                <a:solidFill>
                  <a:schemeClr val="tx1"/>
                </a:solidFill>
              </a:rPr>
              <a:t>Claude Voysey</a:t>
            </a:r>
          </a:p>
        </p:txBody>
      </p:sp>
      <p:sp>
        <p:nvSpPr>
          <p:cNvPr id="45060" name="Text Box 8">
            <a:extLst>
              <a:ext uri="{FF2B5EF4-FFF2-40B4-BE49-F238E27FC236}">
                <a16:creationId xmlns:a16="http://schemas.microsoft.com/office/drawing/2014/main" id="{59BFFBD2-1D69-495B-96BB-B4C99ECB7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237288"/>
            <a:ext cx="35258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000">
                <a:solidFill>
                  <a:schemeClr val="bg1"/>
                </a:solidFill>
                <a:latin typeface="Myriad Roman" pitchFamily="34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Myriad Roman" pitchFamily="34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Myriad Roman" pitchFamily="34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Myriad Roman" pitchFamily="34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Myriad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3000">
                <a:solidFill>
                  <a:schemeClr val="tx1"/>
                </a:solidFill>
              </a:rPr>
              <a:t>Joe Green</a:t>
            </a:r>
          </a:p>
        </p:txBody>
      </p:sp>
      <p:pic>
        <p:nvPicPr>
          <p:cNvPr id="45061" name="Picture 9">
            <a:extLst>
              <a:ext uri="{FF2B5EF4-FFF2-40B4-BE49-F238E27FC236}">
                <a16:creationId xmlns:a16="http://schemas.microsoft.com/office/drawing/2014/main" id="{A8C078CE-1475-4A67-AAC4-86C21EACD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203700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184EA9AE-5B5B-4D31-83B5-BB3AE23AF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765175"/>
            <a:ext cx="8639175" cy="541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altLang="en-US" sz="8000"/>
              <a:t>Women assisted through volunteer work, including fundraising events.</a:t>
            </a:r>
          </a:p>
        </p:txBody>
      </p:sp>
    </p:spTree>
  </p:cSld>
  <p:clrMapOvr>
    <a:masterClrMapping/>
  </p:clrMapOvr>
  <p:transition advClick="0" advTm="8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3AB59BE-1131-4819-9134-5A58484CA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8063" y="260350"/>
            <a:ext cx="8135937" cy="6121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altLang="en-US" sz="8000"/>
              <a:t>Branches of the Red Cross were quickly set up at Riverstone and Rouse Hill.</a:t>
            </a:r>
          </a:p>
        </p:txBody>
      </p:sp>
    </p:spTree>
  </p:cSld>
  <p:clrMapOvr>
    <a:masterClrMapping/>
  </p:clrMapOvr>
  <p:transition advClick="0" advTm="8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5" descr="Image result for kellyville rouse hill red cross">
            <a:extLst>
              <a:ext uri="{FF2B5EF4-FFF2-40B4-BE49-F238E27FC236}">
                <a16:creationId xmlns:a16="http://schemas.microsoft.com/office/drawing/2014/main" id="{409F19C8-25CF-4BD1-8847-8CFC23E860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2000">
              <a:solidFill>
                <a:schemeClr val="bg1"/>
              </a:solidFill>
              <a:latin typeface="Myriad Roman" pitchFamily="34" charset="0"/>
            </a:endParaRPr>
          </a:p>
        </p:txBody>
      </p:sp>
      <p:sp>
        <p:nvSpPr>
          <p:cNvPr id="48131" name="AutoShape 7" descr="Image result for kellyville rouse hill red cross">
            <a:extLst>
              <a:ext uri="{FF2B5EF4-FFF2-40B4-BE49-F238E27FC236}">
                <a16:creationId xmlns:a16="http://schemas.microsoft.com/office/drawing/2014/main" id="{F58DDC11-A36D-4C69-A28B-CCB3527E3C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2000">
              <a:solidFill>
                <a:schemeClr val="bg1"/>
              </a:solidFill>
              <a:latin typeface="Myriad Roman" pitchFamily="34" charset="0"/>
            </a:endParaRPr>
          </a:p>
        </p:txBody>
      </p:sp>
      <p:sp>
        <p:nvSpPr>
          <p:cNvPr id="48132" name="AutoShape 9" descr="Image result for kellyville rouse hill red cross">
            <a:extLst>
              <a:ext uri="{FF2B5EF4-FFF2-40B4-BE49-F238E27FC236}">
                <a16:creationId xmlns:a16="http://schemas.microsoft.com/office/drawing/2014/main" id="{60BE9306-2636-4E78-B531-C2C46524FA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2000">
              <a:solidFill>
                <a:schemeClr val="bg1"/>
              </a:solidFill>
              <a:latin typeface="Myriad Roman" pitchFamily="34" charset="0"/>
            </a:endParaRPr>
          </a:p>
        </p:txBody>
      </p:sp>
      <p:pic>
        <p:nvPicPr>
          <p:cNvPr id="48133" name="Picture 11">
            <a:extLst>
              <a:ext uri="{FF2B5EF4-FFF2-40B4-BE49-F238E27FC236}">
                <a16:creationId xmlns:a16="http://schemas.microsoft.com/office/drawing/2014/main" id="{AB80DB4F-0F59-4F78-9796-A8AA1DE81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4" name="Text Box 12">
            <a:extLst>
              <a:ext uri="{FF2B5EF4-FFF2-40B4-BE49-F238E27FC236}">
                <a16:creationId xmlns:a16="http://schemas.microsoft.com/office/drawing/2014/main" id="{77387A6F-0FC7-4812-8432-36D587D94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1388"/>
            <a:ext cx="89487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Rouse Hill - Kellyville branch of the Red Cross</a:t>
            </a:r>
          </a:p>
        </p:txBody>
      </p:sp>
    </p:spTree>
  </p:cSld>
  <p:clrMapOvr>
    <a:masterClrMapping/>
  </p:clrMapOvr>
  <p:transition advClick="0" advTm="8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cert">
            <a:extLst>
              <a:ext uri="{FF2B5EF4-FFF2-40B4-BE49-F238E27FC236}">
                <a16:creationId xmlns:a16="http://schemas.microsoft.com/office/drawing/2014/main" id="{5B3580DB-EF22-461C-9FF7-853B4BAD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B4E73DBC-CAEF-43A0-A5F8-DBCBCF1DC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476250"/>
            <a:ext cx="7777162" cy="57610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AU" altLang="en-US" sz="8000"/>
              <a:t>The troops were poorly supplied for the wet and cold conditions on the Western Front.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AU" altLang="en-US" sz="8000"/>
          </a:p>
        </p:txBody>
      </p:sp>
    </p:spTree>
  </p:cSld>
  <p:clrMapOvr>
    <a:masterClrMapping/>
  </p:clrMapOvr>
  <p:transition advClick="0" advTm="8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7">
            <a:extLst>
              <a:ext uri="{FF2B5EF4-FFF2-40B4-BE49-F238E27FC236}">
                <a16:creationId xmlns:a16="http://schemas.microsoft.com/office/drawing/2014/main" id="{741981B5-1194-4346-A5B8-BBA13DE98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6338888"/>
            <a:ext cx="90535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800">
                <a:latin typeface="Myriad Roman" pitchFamily="34" charset="0"/>
              </a:rPr>
              <a:t>Chateau Wood Belgium October 1917</a:t>
            </a:r>
          </a:p>
        </p:txBody>
      </p:sp>
      <p:pic>
        <p:nvPicPr>
          <p:cNvPr id="51203" name="Picture 8">
            <a:extLst>
              <a:ext uri="{FF2B5EF4-FFF2-40B4-BE49-F238E27FC236}">
                <a16:creationId xmlns:a16="http://schemas.microsoft.com/office/drawing/2014/main" id="{D4F90625-EF0D-455F-B5D3-1FC36D407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8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377DE06A-D535-428A-B9EE-20E8B45A2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836613"/>
            <a:ext cx="8064500" cy="54006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altLang="en-US" sz="8000"/>
              <a:t>Fundraising events were held to buy items to send to the troops.</a:t>
            </a:r>
          </a:p>
        </p:txBody>
      </p:sp>
    </p:spTree>
  </p:cSld>
  <p:clrMapOvr>
    <a:masterClrMapping/>
  </p:clrMapOvr>
  <p:transition advClick="0" advTm="8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9">
            <a:extLst>
              <a:ext uri="{FF2B5EF4-FFF2-40B4-BE49-F238E27FC236}">
                <a16:creationId xmlns:a16="http://schemas.microsoft.com/office/drawing/2014/main" id="{9F36869E-9589-4CE5-9367-617296A73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165850"/>
            <a:ext cx="82438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1914 cricket match in the Meatworks Paddocks.</a:t>
            </a:r>
          </a:p>
        </p:txBody>
      </p:sp>
      <p:pic>
        <p:nvPicPr>
          <p:cNvPr id="53251" name="Picture 7">
            <a:extLst>
              <a:ext uri="{FF2B5EF4-FFF2-40B4-BE49-F238E27FC236}">
                <a16:creationId xmlns:a16="http://schemas.microsoft.com/office/drawing/2014/main" id="{C91AD189-2FF7-4B34-B514-41315BEE4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8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CB21A9A4-A2B9-4A0C-B354-C4053A852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66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5">
            <a:extLst>
              <a:ext uri="{FF2B5EF4-FFF2-40B4-BE49-F238E27FC236}">
                <a16:creationId xmlns:a16="http://schemas.microsoft.com/office/drawing/2014/main" id="{33826109-7499-48FD-B90E-1C5B1B73C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092825"/>
            <a:ext cx="7559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3000">
                <a:solidFill>
                  <a:schemeClr val="bg1"/>
                </a:solidFill>
                <a:latin typeface="Myriad Roman" pitchFamily="34" charset="0"/>
              </a:rPr>
              <a:t>1916 Riverstone Post and Telegraph Office</a:t>
            </a:r>
            <a:r>
              <a:rPr lang="en-AU" altLang="en-US" sz="2000">
                <a:solidFill>
                  <a:schemeClr val="bg1"/>
                </a:solidFill>
                <a:latin typeface="Myriad Roman" pitchFamily="34" charset="0"/>
              </a:rPr>
              <a:t> </a:t>
            </a:r>
          </a:p>
        </p:txBody>
      </p:sp>
    </p:spTree>
  </p:cSld>
  <p:clrMapOvr>
    <a:masterClrMapping/>
  </p:clrMapOvr>
  <p:transition advClick="0" advTm="8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6">
            <a:extLst>
              <a:ext uri="{FF2B5EF4-FFF2-40B4-BE49-F238E27FC236}">
                <a16:creationId xmlns:a16="http://schemas.microsoft.com/office/drawing/2014/main" id="{FF12A48B-872B-4FDB-AF02-069EF4D11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3567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400">
                <a:latin typeface="Myriad Roman" pitchFamily="34" charset="0"/>
              </a:rPr>
              <a:t>In 1914 a cricket team a women’s cricket team, using cricket bats, played a team of men, who used axe handles.</a:t>
            </a:r>
          </a:p>
        </p:txBody>
      </p:sp>
      <p:pic>
        <p:nvPicPr>
          <p:cNvPr id="54275" name="Picture 6">
            <a:extLst>
              <a:ext uri="{FF2B5EF4-FFF2-40B4-BE49-F238E27FC236}">
                <a16:creationId xmlns:a16="http://schemas.microsoft.com/office/drawing/2014/main" id="{00CFCF00-E75B-4274-AAAC-02CDCB6EA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>
            <a:extLst>
              <a:ext uri="{FF2B5EF4-FFF2-40B4-BE49-F238E27FC236}">
                <a16:creationId xmlns:a16="http://schemas.microsoft.com/office/drawing/2014/main" id="{DC6FDA3A-A856-44D6-B4B5-66B67A5B9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520700"/>
            <a:ext cx="8347075" cy="6337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altLang="en-US" sz="8000"/>
              <a:t>Items sent overseas included food and clothing, especially hand knitted socks.</a:t>
            </a:r>
            <a:endParaRPr lang="en-AU" altLang="en-US"/>
          </a:p>
        </p:txBody>
      </p:sp>
    </p:spTree>
  </p:cSld>
  <p:clrMapOvr>
    <a:masterClrMapping/>
  </p:clrMapOvr>
  <p:transition advClick="0" advTm="8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EE26B423-B824-435A-8736-025C142B99B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0"/>
            <a:ext cx="7272337" cy="6834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3" name="Text Box 3">
            <a:extLst>
              <a:ext uri="{FF2B5EF4-FFF2-40B4-BE49-F238E27FC236}">
                <a16:creationId xmlns:a16="http://schemas.microsoft.com/office/drawing/2014/main" id="{5E416D0B-160F-49E8-9766-F9D4304D7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6308725"/>
            <a:ext cx="5327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000">
                <a:solidFill>
                  <a:schemeClr val="bg1"/>
                </a:solidFill>
                <a:latin typeface="Myriad Roman" pitchFamily="34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Myriad Roman" pitchFamily="34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Myriad Roman" pitchFamily="34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Myriad Roman" pitchFamily="34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Myriad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yriad Roman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3000">
                <a:solidFill>
                  <a:schemeClr val="tx1"/>
                </a:solidFill>
              </a:rPr>
              <a:t>Knitted socks and gloves.</a:t>
            </a:r>
          </a:p>
        </p:txBody>
      </p:sp>
    </p:spTree>
  </p:cSld>
  <p:clrMapOvr>
    <a:masterClrMapping/>
  </p:clrMapOvr>
  <p:transition advClick="0" advTm="8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17171A34-D684-4250-845E-D7DB20B5A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893175" cy="6337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altLang="en-US" sz="8000"/>
              <a:t>Dry socks helped prevent “trench feet” which was caused by standing in water in the trenches.</a:t>
            </a:r>
          </a:p>
        </p:txBody>
      </p:sp>
    </p:spTree>
  </p:cSld>
  <p:clrMapOvr>
    <a:masterClrMapping/>
  </p:clrMapOvr>
  <p:transition advClick="0" advTm="8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girl knitting">
            <a:extLst>
              <a:ext uri="{FF2B5EF4-FFF2-40B4-BE49-F238E27FC236}">
                <a16:creationId xmlns:a16="http://schemas.microsoft.com/office/drawing/2014/main" id="{DFA924B1-1E75-4613-8FB5-B91FFCD5B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0"/>
            <a:ext cx="495935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5">
            <a:extLst>
              <a:ext uri="{FF2B5EF4-FFF2-40B4-BE49-F238E27FC236}">
                <a16:creationId xmlns:a16="http://schemas.microsoft.com/office/drawing/2014/main" id="{233196D0-F8C1-421C-9793-4CAF99EF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165850"/>
            <a:ext cx="7216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A young girl knits socks for the war effort.</a:t>
            </a:r>
            <a:r>
              <a:rPr lang="en-AU" altLang="en-US" sz="2000">
                <a:solidFill>
                  <a:schemeClr val="bg1"/>
                </a:solidFill>
                <a:latin typeface="Myriad Roman" pitchFamily="34" charset="0"/>
              </a:rPr>
              <a:t> </a:t>
            </a:r>
          </a:p>
        </p:txBody>
      </p:sp>
    </p:spTree>
  </p:cSld>
  <p:clrMapOvr>
    <a:masterClrMapping/>
  </p:clrMapOvr>
  <p:transition advClick="0" advTm="8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>
            <a:extLst>
              <a:ext uri="{FF2B5EF4-FFF2-40B4-BE49-F238E27FC236}">
                <a16:creationId xmlns:a16="http://schemas.microsoft.com/office/drawing/2014/main" id="{E824D4BF-9B36-4A90-B9E0-9D20A3E2A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213" y="765175"/>
            <a:ext cx="8713787" cy="49688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altLang="en-US" sz="8000"/>
              <a:t>The Home Comforts Fund sent food items such as fruit cake and biscuits.</a:t>
            </a:r>
            <a:endParaRPr lang="en-AU" altLang="en-US" sz="1600"/>
          </a:p>
        </p:txBody>
      </p:sp>
    </p:spTree>
  </p:cSld>
  <p:clrMapOvr>
    <a:masterClrMapping/>
  </p:clrMapOvr>
  <p:transition advClick="0" advTm="800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australian comforts">
            <a:extLst>
              <a:ext uri="{FF2B5EF4-FFF2-40B4-BE49-F238E27FC236}">
                <a16:creationId xmlns:a16="http://schemas.microsoft.com/office/drawing/2014/main" id="{7AB76104-497D-4791-BC76-C64A860B2B8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144000" cy="66421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800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E4EF6539-3C63-4F9A-B6BE-891078FA3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5888"/>
            <a:ext cx="7559675" cy="20177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altLang="en-US" sz="7000"/>
              <a:t>Soldiers wrote back with their thanks.</a:t>
            </a:r>
          </a:p>
        </p:txBody>
      </p:sp>
      <p:pic>
        <p:nvPicPr>
          <p:cNvPr id="61443" name="Picture 5">
            <a:extLst>
              <a:ext uri="{FF2B5EF4-FFF2-40B4-BE49-F238E27FC236}">
                <a16:creationId xmlns:a16="http://schemas.microsoft.com/office/drawing/2014/main" id="{50AA83C0-3026-43C0-94A4-DA28175DF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81238"/>
            <a:ext cx="7775575" cy="457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800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>
            <a:extLst>
              <a:ext uri="{FF2B5EF4-FFF2-40B4-BE49-F238E27FC236}">
                <a16:creationId xmlns:a16="http://schemas.microsoft.com/office/drawing/2014/main" id="{9BDA6725-DEB0-4615-B8B0-0200152ACD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60350"/>
            <a:ext cx="8350250" cy="62658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altLang="en-US" sz="8000"/>
              <a:t>Injuries to people and damage to towns in France &amp; Belgium were widespread.</a:t>
            </a:r>
          </a:p>
        </p:txBody>
      </p:sp>
    </p:spTree>
  </p:cSld>
  <p:clrMapOvr>
    <a:masterClrMapping/>
  </p:clrMapOvr>
  <p:transition advClick="0" advTm="800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88B4E9F-6DB9-41BE-A9BB-DD2472D79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Western Front and photo</a:t>
            </a:r>
          </a:p>
        </p:txBody>
      </p:sp>
      <p:pic>
        <p:nvPicPr>
          <p:cNvPr id="63491" name="Picture 4" descr="Western Front Peronne 54th Infantry Battalion Machine Gun position  2 Sept 1918 the day after the capture of the town AWM E03183 Z  ">
            <a:extLst>
              <a:ext uri="{FF2B5EF4-FFF2-40B4-BE49-F238E27FC236}">
                <a16:creationId xmlns:a16="http://schemas.microsoft.com/office/drawing/2014/main" id="{399B4659-501B-4E6F-93CE-93300AEDD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5">
            <a:extLst>
              <a:ext uri="{FF2B5EF4-FFF2-40B4-BE49-F238E27FC236}">
                <a16:creationId xmlns:a16="http://schemas.microsoft.com/office/drawing/2014/main" id="{42BE78DE-A7C5-41E9-B82E-73F25776A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461125"/>
            <a:ext cx="7488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2000">
                <a:latin typeface="Myriad Roman" pitchFamily="34" charset="0"/>
              </a:rPr>
              <a:t>1918. Peronne in France.</a:t>
            </a:r>
          </a:p>
        </p:txBody>
      </p:sp>
    </p:spTree>
  </p:cSld>
  <p:clrMapOvr>
    <a:masterClrMapping/>
  </p:clrMapOvr>
  <p:transition advClick="0" advTm="8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C1C9C5D6-25F7-472F-8BBB-1A3D192A8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765175"/>
            <a:ext cx="8856662" cy="5184775"/>
          </a:xfrm>
        </p:spPr>
        <p:txBody>
          <a:bodyPr/>
          <a:lstStyle/>
          <a:p>
            <a:pPr algn="l" eaLnBrk="1" hangingPunct="1"/>
            <a:r>
              <a:rPr lang="en-AU" altLang="en-US" sz="6400"/>
              <a:t>Fred Clark &amp; Alf Brookes were the first to sign up.</a:t>
            </a:r>
            <a:br>
              <a:rPr lang="en-AU" altLang="en-US" sz="6400"/>
            </a:br>
            <a:br>
              <a:rPr lang="en-AU" altLang="en-US" sz="2000"/>
            </a:br>
            <a:r>
              <a:rPr lang="en-AU" altLang="en-US" sz="6400"/>
              <a:t>They  fought in the German Pacific colonies.</a:t>
            </a:r>
          </a:p>
        </p:txBody>
      </p:sp>
    </p:spTree>
  </p:cSld>
  <p:clrMapOvr>
    <a:masterClrMapping/>
  </p:clrMapOvr>
  <p:transition advClick="0" advTm="800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>
            <a:extLst>
              <a:ext uri="{FF2B5EF4-FFF2-40B4-BE49-F238E27FC236}">
                <a16:creationId xmlns:a16="http://schemas.microsoft.com/office/drawing/2014/main" id="{0C1A751C-9918-43A8-A21D-F8F0D90FB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0"/>
            <a:ext cx="8785225" cy="18002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altLang="en-US" sz="5500"/>
              <a:t>Funds were raised for the people of France &amp; Belgium.</a:t>
            </a:r>
          </a:p>
        </p:txBody>
      </p:sp>
      <p:pic>
        <p:nvPicPr>
          <p:cNvPr id="64515" name="Picture 7">
            <a:extLst>
              <a:ext uri="{FF2B5EF4-FFF2-40B4-BE49-F238E27FC236}">
                <a16:creationId xmlns:a16="http://schemas.microsoft.com/office/drawing/2014/main" id="{F076C547-19EE-47A5-BE73-88F03545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14513"/>
            <a:ext cx="7561263" cy="504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800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0F81DB98-8D53-4DE0-9AE9-15FE15012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05788" cy="1628775"/>
          </a:xfrm>
        </p:spPr>
        <p:txBody>
          <a:bodyPr/>
          <a:lstStyle/>
          <a:p>
            <a:pPr eaLnBrk="1" hangingPunct="1"/>
            <a:r>
              <a:rPr lang="en-AU" altLang="en-US" sz="5600"/>
              <a:t>The sale of tin badges supported various causes.</a:t>
            </a:r>
          </a:p>
        </p:txBody>
      </p:sp>
      <p:pic>
        <p:nvPicPr>
          <p:cNvPr id="65539" name="Picture 4" descr="Group 1 crred">
            <a:extLst>
              <a:ext uri="{FF2B5EF4-FFF2-40B4-BE49-F238E27FC236}">
                <a16:creationId xmlns:a16="http://schemas.microsoft.com/office/drawing/2014/main" id="{4BEAD3D5-2CCF-46AC-BA4D-2C82773E0C4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84338"/>
            <a:ext cx="9144000" cy="5173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800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9C37DF51-F2E3-4A18-8953-F49CF5776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0575" y="549275"/>
            <a:ext cx="8245475" cy="61928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altLang="en-US" sz="8000"/>
              <a:t>During the war the men sent home letters, photographs and souvenirs.</a:t>
            </a:r>
          </a:p>
        </p:txBody>
      </p:sp>
    </p:spTree>
  </p:cSld>
  <p:clrMapOvr>
    <a:masterClrMapping/>
  </p:clrMapOvr>
  <p:transition advClick="0" advTm="800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>
            <a:extLst>
              <a:ext uri="{FF2B5EF4-FFF2-40B4-BE49-F238E27FC236}">
                <a16:creationId xmlns:a16="http://schemas.microsoft.com/office/drawing/2014/main" id="{A2136724-FBF1-4AE9-A9F0-16B18CB62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8207375" cy="3960813"/>
          </a:xfrm>
        </p:spPr>
        <p:txBody>
          <a:bodyPr/>
          <a:lstStyle/>
          <a:p>
            <a:pPr marL="1588" indent="-1588" eaLnBrk="1" hangingPunct="1">
              <a:buFontTx/>
              <a:buNone/>
            </a:pPr>
            <a:r>
              <a:rPr lang="en-AU" altLang="en-US" sz="8000"/>
              <a:t>As the mail came by sea, it took three months to arrive!</a:t>
            </a:r>
          </a:p>
        </p:txBody>
      </p:sp>
    </p:spTree>
  </p:cSld>
  <p:clrMapOvr>
    <a:masterClrMapping/>
  </p:clrMapOvr>
  <p:transition advClick="0" advTm="800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028 silk card">
            <a:extLst>
              <a:ext uri="{FF2B5EF4-FFF2-40B4-BE49-F238E27FC236}">
                <a16:creationId xmlns:a16="http://schemas.microsoft.com/office/drawing/2014/main" id="{15C57786-EFCE-47BD-BBE7-BE5BBAF71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5">
            <a:extLst>
              <a:ext uri="{FF2B5EF4-FFF2-40B4-BE49-F238E27FC236}">
                <a16:creationId xmlns:a16="http://schemas.microsoft.com/office/drawing/2014/main" id="{724D14A3-2EA7-4694-BD61-A0A20BE1E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237288"/>
            <a:ext cx="5853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“Riverstone Boys in Egypt”  1916.</a:t>
            </a:r>
          </a:p>
        </p:txBody>
      </p:sp>
      <p:pic>
        <p:nvPicPr>
          <p:cNvPr id="69635" name="Picture 8">
            <a:extLst>
              <a:ext uri="{FF2B5EF4-FFF2-40B4-BE49-F238E27FC236}">
                <a16:creationId xmlns:a16="http://schemas.microsoft.com/office/drawing/2014/main" id="{8D7F5EF3-FC6B-432F-9743-41F745288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800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card to mother 1 red">
            <a:extLst>
              <a:ext uri="{FF2B5EF4-FFF2-40B4-BE49-F238E27FC236}">
                <a16:creationId xmlns:a16="http://schemas.microsoft.com/office/drawing/2014/main" id="{A64A2856-4B26-4C62-896C-2B96A936F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1CEC2C08-90BC-4863-BA2C-1C9B835D61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6237288"/>
            <a:ext cx="8569325" cy="503237"/>
          </a:xfrm>
        </p:spPr>
        <p:txBody>
          <a:bodyPr/>
          <a:lstStyle/>
          <a:p>
            <a:pPr eaLnBrk="1" hangingPunct="1"/>
            <a:r>
              <a:rPr lang="en-AU" altLang="en-US" sz="4000"/>
              <a:t>Mena Camp from pyramid in 1916</a:t>
            </a:r>
          </a:p>
        </p:txBody>
      </p:sp>
      <p:pic>
        <p:nvPicPr>
          <p:cNvPr id="71683" name="Picture 3" descr="Mena Camp taken from top of pyramid 1916">
            <a:extLst>
              <a:ext uri="{FF2B5EF4-FFF2-40B4-BE49-F238E27FC236}">
                <a16:creationId xmlns:a16="http://schemas.microsoft.com/office/drawing/2014/main" id="{32BC4784-149D-4FD5-835E-A3B8F61FF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8021637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D51909D-BA17-4017-A6FB-E37BDD2F1B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6237288"/>
            <a:ext cx="8569325" cy="503237"/>
          </a:xfrm>
        </p:spPr>
        <p:txBody>
          <a:bodyPr/>
          <a:lstStyle/>
          <a:p>
            <a:pPr eaLnBrk="1" hangingPunct="1"/>
            <a:r>
              <a:rPr lang="en-AU" altLang="en-US" sz="4000"/>
              <a:t>1916 Card from the Suez Canal</a:t>
            </a:r>
          </a:p>
        </p:txBody>
      </p:sp>
      <p:pic>
        <p:nvPicPr>
          <p:cNvPr id="72707" name="Picture 4">
            <a:extLst>
              <a:ext uri="{FF2B5EF4-FFF2-40B4-BE49-F238E27FC236}">
                <a16:creationId xmlns:a16="http://schemas.microsoft.com/office/drawing/2014/main" id="{E782E927-E7BB-4F96-BAEC-A13C8096C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3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800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>
            <a:extLst>
              <a:ext uri="{FF2B5EF4-FFF2-40B4-BE49-F238E27FC236}">
                <a16:creationId xmlns:a16="http://schemas.microsoft.com/office/drawing/2014/main" id="{0611D4F1-F49F-4893-A7AB-4D4A58772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3488" cy="672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1" name="Text Box 5">
            <a:extLst>
              <a:ext uri="{FF2B5EF4-FFF2-40B4-BE49-F238E27FC236}">
                <a16:creationId xmlns:a16="http://schemas.microsoft.com/office/drawing/2014/main" id="{9F9ED207-B670-4DD1-A38C-759A8296C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692150"/>
            <a:ext cx="3887787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4000">
                <a:latin typeface="Myriad Roman" pitchFamily="34" charset="0"/>
              </a:rPr>
              <a:t>Trench art item which reads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4400" b="1" i="1">
                <a:latin typeface="Myriad Roman" pitchFamily="34" charset="0"/>
              </a:rPr>
              <a:t>1916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4400" b="1" i="1">
                <a:latin typeface="Myriad Roman" pitchFamily="34" charset="0"/>
              </a:rPr>
              <a:t>RIVERSTONE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4400" b="1" i="1">
                <a:latin typeface="Myriad Roman" pitchFamily="34" charset="0"/>
              </a:rPr>
              <a:t>FOR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4400" b="1" i="1">
                <a:latin typeface="Myriad Roman" pitchFamily="34" charset="0"/>
              </a:rPr>
              <a:t>EVER</a:t>
            </a:r>
          </a:p>
        </p:txBody>
      </p:sp>
    </p:spTree>
  </p:cSld>
  <p:clrMapOvr>
    <a:masterClrMapping/>
  </p:clrMapOvr>
  <p:transition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Fred Clark M9Kbz_UpdHVIuRH_MlY1uK3pIj43VO6OGycfsq0p6TAq5WTEjVo1kyjPkTHe1X!c Z ">
            <a:extLst>
              <a:ext uri="{FF2B5EF4-FFF2-40B4-BE49-F238E27FC236}">
                <a16:creationId xmlns:a16="http://schemas.microsoft.com/office/drawing/2014/main" id="{3D59987E-64CB-48CC-8E9F-6A2829E84C12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0"/>
            <a:ext cx="457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13">
            <a:extLst>
              <a:ext uri="{FF2B5EF4-FFF2-40B4-BE49-F238E27FC236}">
                <a16:creationId xmlns:a16="http://schemas.microsoft.com/office/drawing/2014/main" id="{511AEAB0-1633-4639-93F7-E96BB0CA4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6165850"/>
            <a:ext cx="2089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3000">
                <a:solidFill>
                  <a:schemeClr val="bg1"/>
                </a:solidFill>
                <a:latin typeface="Myriad Roman" pitchFamily="34" charset="0"/>
              </a:rPr>
              <a:t>Fred Clark</a:t>
            </a:r>
          </a:p>
        </p:txBody>
      </p:sp>
    </p:spTree>
  </p:cSld>
  <p:clrMapOvr>
    <a:masterClrMapping/>
  </p:clrMapOvr>
  <p:transition advClick="0" advTm="8000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1917 France card 038">
            <a:extLst>
              <a:ext uri="{FF2B5EF4-FFF2-40B4-BE49-F238E27FC236}">
                <a16:creationId xmlns:a16="http://schemas.microsoft.com/office/drawing/2014/main" id="{1EEE554B-A322-45A3-A403-D53D42B52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ED27ED28-3F75-44C2-8BB0-A1FA0386B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8208962" cy="6553200"/>
          </a:xfrm>
        </p:spPr>
        <p:txBody>
          <a:bodyPr/>
          <a:lstStyle/>
          <a:p>
            <a:pPr algn="l" eaLnBrk="1" hangingPunct="1"/>
            <a:r>
              <a:rPr lang="en-AU" altLang="en-US" sz="6400"/>
              <a:t>The men took part in offensives including     the Somme, Flers, Pozieres, Fromelles, Bullecourt, Ypres, Amiens, Passchendale, and Villers-Bretonneux.</a:t>
            </a:r>
            <a:r>
              <a:rPr lang="en-AU" altLang="en-US" sz="4000"/>
              <a:t> </a:t>
            </a:r>
          </a:p>
        </p:txBody>
      </p:sp>
    </p:spTree>
  </p:cSld>
  <p:clrMapOvr>
    <a:masterClrMapping/>
  </p:clrMapOvr>
  <p:transition advClick="0" advTm="1000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 descr="Road_to_Pozieres_August_1916_%28AWM_EZ0084%29">
            <a:extLst>
              <a:ext uri="{FF2B5EF4-FFF2-40B4-BE49-F238E27FC236}">
                <a16:creationId xmlns:a16="http://schemas.microsoft.com/office/drawing/2014/main" id="{3DBAF5E2-2AA5-4DA5-8657-B71F85D6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5" descr="Tunnel++16">
            <a:extLst>
              <a:ext uri="{FF2B5EF4-FFF2-40B4-BE49-F238E27FC236}">
                <a16:creationId xmlns:a16="http://schemas.microsoft.com/office/drawing/2014/main" id="{4EFCF81F-CA4D-4777-B69B-DF4143C3F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 descr="awm-e00922">
            <a:extLst>
              <a:ext uri="{FF2B5EF4-FFF2-40B4-BE49-F238E27FC236}">
                <a16:creationId xmlns:a16="http://schemas.microsoft.com/office/drawing/2014/main" id="{D8029B09-B049-4739-94FC-528ABCBC0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 descr="awm-h04425">
            <a:extLst>
              <a:ext uri="{FF2B5EF4-FFF2-40B4-BE49-F238E27FC236}">
                <a16:creationId xmlns:a16="http://schemas.microsoft.com/office/drawing/2014/main" id="{9295A7A5-6FC6-4B02-A009-810B48F9E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6" descr="horse6">
            <a:extLst>
              <a:ext uri="{FF2B5EF4-FFF2-40B4-BE49-F238E27FC236}">
                <a16:creationId xmlns:a16="http://schemas.microsoft.com/office/drawing/2014/main" id="{FCDF139F-4D58-4A16-980E-160988A7F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7993062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7">
            <a:extLst>
              <a:ext uri="{FF2B5EF4-FFF2-40B4-BE49-F238E27FC236}">
                <a16:creationId xmlns:a16="http://schemas.microsoft.com/office/drawing/2014/main" id="{548607F7-A251-4CFC-A1DA-CBB4F05C9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546725"/>
            <a:ext cx="72723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4000">
                <a:latin typeface="Myriad Roman" pitchFamily="34" charset="0"/>
              </a:rPr>
              <a:t>Horses were sent to the battlefields via transport ships</a:t>
            </a:r>
            <a:r>
              <a:rPr lang="en-AU" altLang="en-US" sz="2000">
                <a:latin typeface="Myriad Roman" pitchFamily="34" charset="0"/>
              </a:rPr>
              <a:t>.</a:t>
            </a:r>
          </a:p>
        </p:txBody>
      </p:sp>
    </p:spTree>
  </p:cSld>
  <p:clrMapOvr>
    <a:masterClrMapping/>
  </p:clrMapOvr>
  <p:transition advClick="0" advTm="800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9">
            <a:extLst>
              <a:ext uri="{FF2B5EF4-FFF2-40B4-BE49-F238E27FC236}">
                <a16:creationId xmlns:a16="http://schemas.microsoft.com/office/drawing/2014/main" id="{660CD9C2-4F8A-42BB-AC1B-22B8129C85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642350" cy="6121400"/>
          </a:xfrm>
        </p:spPr>
        <p:txBody>
          <a:bodyPr/>
          <a:lstStyle/>
          <a:p>
            <a:pPr algn="l" eaLnBrk="1" hangingPunct="1"/>
            <a:r>
              <a:rPr lang="en-AU" altLang="en-US" sz="8000"/>
              <a:t>Austin Smith took part in the Charge of the Light Horse at Beersheba.</a:t>
            </a:r>
            <a:br>
              <a:rPr lang="en-AU" altLang="en-US" sz="4000"/>
            </a:br>
            <a:br>
              <a:rPr lang="en-AU" altLang="en-US" sz="1600"/>
            </a:br>
            <a:endParaRPr lang="en-AU" altLang="en-US" sz="5000"/>
          </a:p>
        </p:txBody>
      </p:sp>
    </p:spTree>
  </p:cSld>
  <p:clrMapOvr>
    <a:masterClrMapping/>
  </p:clrMapOvr>
  <p:transition advClick="0" advTm="800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4240945A-55D1-4AFE-8C31-3D8890FFF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80400" cy="6337300"/>
          </a:xfrm>
        </p:spPr>
        <p:txBody>
          <a:bodyPr/>
          <a:lstStyle/>
          <a:p>
            <a:pPr algn="l" eaLnBrk="1" hangingPunct="1"/>
            <a:r>
              <a:rPr lang="en-AU" altLang="en-US" sz="7200"/>
              <a:t>He later recalled … </a:t>
            </a:r>
            <a:r>
              <a:rPr lang="en-AU" altLang="en-US" sz="7400" i="1"/>
              <a:t>I’ll never forget the roar of the shells and bombs etc exploding as we galloped up the street</a:t>
            </a:r>
            <a:r>
              <a:rPr lang="en-AU" altLang="en-US" sz="7400"/>
              <a:t>.</a:t>
            </a:r>
          </a:p>
        </p:txBody>
      </p:sp>
    </p:spTree>
  </p:cSld>
  <p:clrMapOvr>
    <a:masterClrMapping/>
  </p:clrMapOvr>
  <p:transition advClick="0" advTm="800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4b">
            <a:extLst>
              <a:ext uri="{FF2B5EF4-FFF2-40B4-BE49-F238E27FC236}">
                <a16:creationId xmlns:a16="http://schemas.microsoft.com/office/drawing/2014/main" id="{651DD6BF-8281-45D9-9265-CC925763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50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6A9E685F-E856-4B2A-AFBF-A4C010CE7AF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333375"/>
            <a:ext cx="8677275" cy="2160588"/>
          </a:xfrm>
        </p:spPr>
        <p:txBody>
          <a:bodyPr/>
          <a:lstStyle/>
          <a:p>
            <a:pPr marL="0" indent="17463" eaLnBrk="1" hangingPunct="1">
              <a:lnSpc>
                <a:spcPct val="80000"/>
              </a:lnSpc>
              <a:buFontTx/>
              <a:buNone/>
            </a:pPr>
            <a:r>
              <a:rPr lang="en-AU" altLang="en-US" sz="5400"/>
              <a:t>Herbert Davis was the first local to enlist in the Australian Imperial Force (AIF).</a:t>
            </a:r>
          </a:p>
          <a:p>
            <a:pPr marL="0" indent="17463" eaLnBrk="1" hangingPunct="1">
              <a:lnSpc>
                <a:spcPct val="80000"/>
              </a:lnSpc>
              <a:buFontTx/>
              <a:buNone/>
            </a:pPr>
            <a:endParaRPr lang="en-AU" altLang="en-US" sz="3600"/>
          </a:p>
          <a:p>
            <a:pPr marL="0" indent="17463" eaLnBrk="1" hangingPunct="1">
              <a:lnSpc>
                <a:spcPct val="80000"/>
              </a:lnSpc>
              <a:buFontTx/>
              <a:buNone/>
            </a:pPr>
            <a:endParaRPr lang="en-AU" altLang="en-US" sz="1400"/>
          </a:p>
        </p:txBody>
      </p:sp>
      <p:pic>
        <p:nvPicPr>
          <p:cNvPr id="11267" name="Picture 8">
            <a:extLst>
              <a:ext uri="{FF2B5EF4-FFF2-40B4-BE49-F238E27FC236}">
                <a16:creationId xmlns:a16="http://schemas.microsoft.com/office/drawing/2014/main" id="{67B22895-4A3E-4F18-96B9-32A557DC8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492375"/>
            <a:ext cx="3438525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8000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835AE595-0553-4DBD-8064-59AAB4522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6481763"/>
          </a:xfrm>
        </p:spPr>
        <p:txBody>
          <a:bodyPr/>
          <a:lstStyle/>
          <a:p>
            <a:pPr eaLnBrk="1" hangingPunct="1"/>
            <a:r>
              <a:rPr lang="en-AU" altLang="en-US" sz="8000"/>
              <a:t>Injuries and disease were common.</a:t>
            </a:r>
            <a:r>
              <a:rPr lang="en-AU" altLang="en-US" sz="5000"/>
              <a:t> </a:t>
            </a:r>
            <a:br>
              <a:rPr lang="en-AU" altLang="en-US" sz="5000"/>
            </a:br>
            <a:br>
              <a:rPr lang="en-AU" altLang="en-US" sz="1000"/>
            </a:br>
            <a:r>
              <a:rPr lang="en-AU" altLang="en-US" sz="8000"/>
              <a:t>The men spent time in hospitals and convalescent homes.</a:t>
            </a:r>
          </a:p>
        </p:txBody>
      </p:sp>
    </p:spTree>
  </p:cSld>
  <p:clrMapOvr>
    <a:masterClrMapping/>
  </p:clrMapOvr>
  <p:transition advClick="0" advTm="800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>
            <a:extLst>
              <a:ext uri="{FF2B5EF4-FFF2-40B4-BE49-F238E27FC236}">
                <a16:creationId xmlns:a16="http://schemas.microsoft.com/office/drawing/2014/main" id="{61110643-0F7F-4809-B7BF-2639C454E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09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19" name="Rectangle 4">
            <a:extLst>
              <a:ext uri="{FF2B5EF4-FFF2-40B4-BE49-F238E27FC236}">
                <a16:creationId xmlns:a16="http://schemas.microsoft.com/office/drawing/2014/main" id="{CB2CF7D1-7D45-4C92-8BCF-D0759919F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6199188"/>
            <a:ext cx="8713787" cy="658812"/>
          </a:xfrm>
          <a:noFill/>
        </p:spPr>
        <p:txBody>
          <a:bodyPr/>
          <a:lstStyle/>
          <a:p>
            <a:pPr eaLnBrk="1" hangingPunct="1"/>
            <a:r>
              <a:rPr lang="en-AU" altLang="en-US" sz="3800"/>
              <a:t>Joe Brown front right recovering - France.</a:t>
            </a:r>
          </a:p>
        </p:txBody>
      </p:sp>
    </p:spTree>
  </p:cSld>
  <p:clrMapOvr>
    <a:masterClrMapping/>
  </p:clrMapOvr>
  <p:transition advClick="0" advTm="8000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>
            <a:extLst>
              <a:ext uri="{FF2B5EF4-FFF2-40B4-BE49-F238E27FC236}">
                <a16:creationId xmlns:a16="http://schemas.microsoft.com/office/drawing/2014/main" id="{245E625B-A393-4CA8-849C-09E7AE000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213" y="333375"/>
            <a:ext cx="8713787" cy="6408738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360363" algn="l"/>
              </a:tabLst>
            </a:pPr>
            <a:r>
              <a:rPr lang="en-AU" altLang="en-US" sz="8000"/>
              <a:t>A special honour board was unveiled at the Riverstone railway station on               28 September 1918.</a:t>
            </a:r>
          </a:p>
        </p:txBody>
      </p:sp>
    </p:spTree>
  </p:cSld>
  <p:clrMapOvr>
    <a:masterClrMapping/>
  </p:clrMapOvr>
  <p:transition advClick="0" advTm="8000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>
            <a:extLst>
              <a:ext uri="{FF2B5EF4-FFF2-40B4-BE49-F238E27FC236}">
                <a16:creationId xmlns:a16="http://schemas.microsoft.com/office/drawing/2014/main" id="{C4043198-2D38-4771-A1AF-074F3624B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4757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8000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EDCFF807-67D1-4FFD-85E1-DFF5026B8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213" y="260350"/>
            <a:ext cx="8713787" cy="6408738"/>
          </a:xfrm>
        </p:spPr>
        <p:txBody>
          <a:bodyPr/>
          <a:lstStyle/>
          <a:p>
            <a:pPr marL="1588" indent="-1588" eaLnBrk="1" hangingPunct="1">
              <a:buFontTx/>
              <a:buNone/>
            </a:pPr>
            <a:r>
              <a:rPr lang="en-AU" altLang="en-US" sz="7600"/>
              <a:t>The task of informing families of the death of their loved one rested with ministers and priests</a:t>
            </a:r>
            <a:r>
              <a:rPr lang="en-AU" altLang="en-US" sz="8000"/>
              <a:t>.</a:t>
            </a:r>
          </a:p>
        </p:txBody>
      </p:sp>
    </p:spTree>
  </p:cSld>
  <p:clrMapOvr>
    <a:masterClrMapping/>
  </p:clrMapOvr>
  <p:transition advClick="0" advTm="800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Ambrose Mason Final Telegram DSC02980 Z cr red">
            <a:extLst>
              <a:ext uri="{FF2B5EF4-FFF2-40B4-BE49-F238E27FC236}">
                <a16:creationId xmlns:a16="http://schemas.microsoft.com/office/drawing/2014/main" id="{A2340138-A09A-43A6-A4FC-5B54B0123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 Box 5">
            <a:extLst>
              <a:ext uri="{FF2B5EF4-FFF2-40B4-BE49-F238E27FC236}">
                <a16:creationId xmlns:a16="http://schemas.microsoft.com/office/drawing/2014/main" id="{F7A0873B-01C6-48DC-84B3-26FC08E81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51525"/>
            <a:ext cx="91805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Telegram to local priest asking him to advise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Sam Mason of the death of his son.</a:t>
            </a:r>
          </a:p>
        </p:txBody>
      </p:sp>
    </p:spTree>
  </p:cSld>
  <p:clrMapOvr>
    <a:masterClrMapping/>
  </p:clrMapOvr>
  <p:transition advClick="0" advTm="800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>
            <a:extLst>
              <a:ext uri="{FF2B5EF4-FFF2-40B4-BE49-F238E27FC236}">
                <a16:creationId xmlns:a16="http://schemas.microsoft.com/office/drawing/2014/main" id="{21A104BE-2224-4AB2-9514-8549E11E5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9036050" cy="5400675"/>
          </a:xfrm>
        </p:spPr>
        <p:txBody>
          <a:bodyPr/>
          <a:lstStyle/>
          <a:p>
            <a:pPr marL="1588" indent="-1588" eaLnBrk="1" hangingPunct="1">
              <a:buFontTx/>
              <a:buNone/>
            </a:pPr>
            <a:r>
              <a:rPr lang="en-AU" altLang="en-US" sz="8000"/>
              <a:t>“In peace the sons bury their fathers,</a:t>
            </a:r>
          </a:p>
          <a:p>
            <a:pPr marL="1588" indent="-1588" eaLnBrk="1" hangingPunct="1">
              <a:buFontTx/>
              <a:buNone/>
            </a:pPr>
            <a:r>
              <a:rPr lang="en-AU" altLang="en-US" sz="8000"/>
              <a:t>but in war the fathers bury their sons.”</a:t>
            </a:r>
          </a:p>
        </p:txBody>
      </p:sp>
    </p:spTree>
  </p:cSld>
  <p:clrMapOvr>
    <a:masterClrMapping/>
  </p:clrMapOvr>
  <p:transition advClick="0" advTm="8000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D7BCE713-6CB1-49CD-B1A8-492351B1C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5905500"/>
          </a:xfrm>
        </p:spPr>
        <p:txBody>
          <a:bodyPr/>
          <a:lstStyle/>
          <a:p>
            <a:pPr eaLnBrk="1" hangingPunct="1"/>
            <a:r>
              <a:rPr lang="en-AU" altLang="en-US" sz="8000"/>
              <a:t>The Armistice was signed on</a:t>
            </a:r>
            <a:br>
              <a:rPr lang="en-AU" altLang="en-US" sz="8000"/>
            </a:br>
            <a:r>
              <a:rPr lang="en-AU" altLang="en-US" sz="8000"/>
              <a:t>11 November 1918.</a:t>
            </a:r>
            <a:r>
              <a:rPr lang="en-AU" altLang="en-US" sz="4000"/>
              <a:t> </a:t>
            </a:r>
          </a:p>
        </p:txBody>
      </p:sp>
    </p:spTree>
  </p:cSld>
  <p:clrMapOvr>
    <a:masterClrMapping/>
  </p:clrMapOvr>
  <p:transition advClick="0" advTm="8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7CF828A6-9932-4856-B80C-2C4CDE0CA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496300" cy="30241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altLang="en-US" sz="5400"/>
              <a:t>He was part of the first detachment that left Albany in WA on 1 November 1914.</a:t>
            </a:r>
          </a:p>
          <a:p>
            <a:pPr marL="0" indent="0" eaLnBrk="1" hangingPunct="1">
              <a:buFontTx/>
              <a:buNone/>
            </a:pPr>
            <a:endParaRPr lang="en-AU" altLang="en-US" sz="5400"/>
          </a:p>
          <a:p>
            <a:pPr marL="0" indent="0" eaLnBrk="1" hangingPunct="1">
              <a:buFontTx/>
              <a:buNone/>
            </a:pPr>
            <a:endParaRPr lang="en-AU" altLang="en-US" sz="4000"/>
          </a:p>
          <a:p>
            <a:pPr marL="0" indent="0" eaLnBrk="1" hangingPunct="1">
              <a:buFontTx/>
              <a:buNone/>
            </a:pPr>
            <a:endParaRPr lang="en-AU" altLang="en-US" sz="2800"/>
          </a:p>
        </p:txBody>
      </p:sp>
      <p:pic>
        <p:nvPicPr>
          <p:cNvPr id="12291" name="Picture 4" descr="S10 - Troopship Convoy">
            <a:extLst>
              <a:ext uri="{FF2B5EF4-FFF2-40B4-BE49-F238E27FC236}">
                <a16:creationId xmlns:a16="http://schemas.microsoft.com/office/drawing/2014/main" id="{10A40E45-39F3-4AA9-8258-FE33A924F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2363"/>
            <a:ext cx="9144000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yriad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yriad Roman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2999</TotalTime>
  <Words>913</Words>
  <Application>Microsoft Office PowerPoint</Application>
  <PresentationFormat>On-screen Show (4:3)</PresentationFormat>
  <Paragraphs>102</Paragraphs>
  <Slides>87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0" baseType="lpstr">
      <vt:lpstr>Myriad Roman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Fred Clark &amp; Alf Brookes were the first to sign up.  They  fought in the German Pacific colonies.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Western Front and photo</vt:lpstr>
      <vt:lpstr>PowerPoint Presentation</vt:lpstr>
      <vt:lpstr>The sale of tin badges supported various causes.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Mena Camp from pyramid in 1916</vt:lpstr>
      <vt:lpstr>1916 Card from the Suez Canal</vt:lpstr>
      <vt:lpstr>PowerPoint Presentation</vt:lpstr>
      <vt:lpstr>PowerPoint Presentation</vt:lpstr>
      <vt:lpstr>The men took part in offensives including     the Somme, Flers, Pozieres, Fromelles, Bullecourt, Ypres, Amiens, Passchendale, and Villers-Bretonneux.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Austin Smith took part in the Charge of the Light Horse at Beersheba.  </vt:lpstr>
      <vt:lpstr>He later recalled … I’ll never forget the roar of the shells and bombs etc exploding as we galloped up the street.</vt:lpstr>
      <vt:lpstr>PowerPoint Presentation</vt:lpstr>
      <vt:lpstr>Injuries and disease were common.   The men spent time in hospitals and convalescent homes.</vt:lpstr>
      <vt:lpstr>Joe Brown front right recovering - France.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Armistice was signed on 11 November 1918.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Freidman</dc:creator>
  <cp:lastModifiedBy>Mario Russo</cp:lastModifiedBy>
  <cp:revision>194</cp:revision>
  <dcterms:created xsi:type="dcterms:W3CDTF">2004-03-12T06:26:08Z</dcterms:created>
  <dcterms:modified xsi:type="dcterms:W3CDTF">2020-04-08T08:36:02Z</dcterms:modified>
</cp:coreProperties>
</file>